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508" r:id="rId5"/>
    <p:sldId id="507" r:id="rId6"/>
    <p:sldId id="509" r:id="rId7"/>
    <p:sldId id="511" r:id="rId8"/>
    <p:sldId id="512" r:id="rId9"/>
    <p:sldId id="513" r:id="rId10"/>
    <p:sldId id="515" r:id="rId11"/>
    <p:sldId id="516" r:id="rId12"/>
    <p:sldId id="523" r:id="rId13"/>
    <p:sldId id="517" r:id="rId14"/>
    <p:sldId id="518" r:id="rId15"/>
    <p:sldId id="521" r:id="rId16"/>
    <p:sldId id="505" r:id="rId17"/>
  </p:sldIdLst>
  <p:sldSz cx="12192000" cy="6858000"/>
  <p:notesSz cx="9144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32E1"/>
    <a:srgbClr val="4343A1"/>
    <a:srgbClr val="464AAD"/>
    <a:srgbClr val="383AB5"/>
    <a:srgbClr val="0C0E96"/>
    <a:srgbClr val="07008F"/>
    <a:srgbClr val="02017E"/>
    <a:srgbClr val="38389B"/>
    <a:srgbClr val="4D4D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3091" autoAdjust="0"/>
  </p:normalViewPr>
  <p:slideViewPr>
    <p:cSldViewPr>
      <p:cViewPr varScale="1">
        <p:scale>
          <a:sx n="63" d="100"/>
          <a:sy n="63" d="100"/>
        </p:scale>
        <p:origin x="1426" y="53"/>
      </p:cViewPr>
      <p:guideLst>
        <p:guide orient="horz" pos="2943"/>
        <p:guide pos="28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25806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979" y="0"/>
            <a:ext cx="5283200" cy="25806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552950"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2475309"/>
            <a:ext cx="9753600" cy="2025253"/>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4885432"/>
            <a:ext cx="5283200" cy="25806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979" y="4885432"/>
            <a:ext cx="5283200" cy="25806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altLang="en-US">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FZDaHei-B02S" panose="02000000000000000000" charset="-122"/>
                <a:ea typeface="FZDaHei-B02S" panose="02000000000000000000" charset="-122"/>
                <a:cs typeface="FZDaHei-B02S" panose="02000000000000000000" charset="-122"/>
                <a:sym typeface="+mn-ea"/>
              </a:rPr>
              <a:t>在选定了合适的材料以及配置参数后，我们使用计算机建模和流场有限元模拟相结合的方法获得有利于扩大反应有效接触面积的陶瓷基体形状，在有限元模拟的过程中，我们发现这样的三维蜂窝状结构相对于传统有序结构而言能更好地分散介质，从而促进反应的发生；在减少用料的同时，能保持较好的结构强度</a:t>
            </a:r>
            <a:endParaRPr lang="zh-CN" altLang="en-US">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dirty="0" err="1">
                <a:latin typeface="FZDaHei-B02S" panose="02000000000000000000" charset="-122"/>
                <a:ea typeface="FZDaHei-B02S" panose="02000000000000000000" charset="-122"/>
                <a:cs typeface="FZDaHei-B02S" panose="02000000000000000000" charset="-122"/>
                <a:sym typeface="+mn-ea"/>
              </a:rPr>
              <a:t>经过上面的讨论，我们决定选用</a:t>
            </a:r>
            <a:r>
              <a:rPr dirty="0">
                <a:latin typeface="FZDaHei-B02S" panose="02000000000000000000" charset="-122"/>
                <a:ea typeface="FZDaHei-B02S" panose="02000000000000000000" charset="-122"/>
                <a:cs typeface="FZDaHei-B02S" panose="02000000000000000000" charset="-122"/>
                <a:sym typeface="+mn-ea"/>
              </a:rPr>
              <a:t> 1250</a:t>
            </a:r>
            <a:r>
              <a:rPr lang="zh-CN" altLang="en-US" dirty="0">
                <a:latin typeface="FZDaHei-B02S" panose="02000000000000000000" charset="-122"/>
                <a:ea typeface="FZDaHei-B02S" panose="02000000000000000000" charset="-122"/>
                <a:cs typeface="FZDaHei-B02S" panose="02000000000000000000" charset="-122"/>
                <a:sym typeface="+mn-ea"/>
              </a:rPr>
              <a:t>目</a:t>
            </a:r>
            <a:r>
              <a:rPr dirty="0">
                <a:latin typeface="FZDaHei-B02S" panose="02000000000000000000" charset="-122"/>
                <a:ea typeface="FZDaHei-B02S" panose="02000000000000000000" charset="-122"/>
                <a:cs typeface="FZDaHei-B02S" panose="02000000000000000000" charset="-122"/>
                <a:sym typeface="+mn-ea"/>
              </a:rPr>
              <a:t> 和 3000</a:t>
            </a:r>
            <a:r>
              <a:rPr lang="zh-CN" altLang="en-US" dirty="0">
                <a:latin typeface="FZDaHei-B02S" panose="02000000000000000000" charset="-122"/>
                <a:ea typeface="FZDaHei-B02S" panose="02000000000000000000" charset="-122"/>
                <a:cs typeface="FZDaHei-B02S" panose="02000000000000000000" charset="-122"/>
                <a:sym typeface="+mn-ea"/>
              </a:rPr>
              <a:t>目</a:t>
            </a:r>
            <a:r>
              <a:rPr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两种粒径的</a:t>
            </a:r>
            <a:r>
              <a:rPr dirty="0">
                <a:latin typeface="FZDaHei-B02S" panose="02000000000000000000" charset="-122"/>
                <a:ea typeface="FZDaHei-B02S" panose="02000000000000000000" charset="-122"/>
                <a:cs typeface="FZDaHei-B02S" panose="02000000000000000000" charset="-122"/>
                <a:sym typeface="+mn-ea"/>
              </a:rPr>
              <a:t> $ZrO_2$ </a:t>
            </a:r>
            <a:r>
              <a:rPr dirty="0" err="1">
                <a:latin typeface="FZDaHei-B02S" panose="02000000000000000000" charset="-122"/>
                <a:ea typeface="FZDaHei-B02S" panose="02000000000000000000" charset="-122"/>
                <a:cs typeface="FZDaHei-B02S" panose="02000000000000000000" charset="-122"/>
                <a:sym typeface="+mn-ea"/>
              </a:rPr>
              <a:t>粉末按质量进行</a:t>
            </a:r>
            <a:r>
              <a:rPr dirty="0">
                <a:latin typeface="FZDaHei-B02S" panose="02000000000000000000" charset="-122"/>
                <a:ea typeface="FZDaHei-B02S" panose="02000000000000000000" charset="-122"/>
                <a:cs typeface="FZDaHei-B02S" panose="02000000000000000000" charset="-122"/>
                <a:sym typeface="+mn-ea"/>
              </a:rPr>
              <a:t> 7：3 </a:t>
            </a:r>
            <a:r>
              <a:rPr dirty="0" err="1">
                <a:latin typeface="FZDaHei-B02S" panose="02000000000000000000" charset="-122"/>
                <a:ea typeface="FZDaHei-B02S" panose="02000000000000000000" charset="-122"/>
                <a:cs typeface="FZDaHei-B02S" panose="02000000000000000000" charset="-122"/>
                <a:sym typeface="+mn-ea"/>
              </a:rPr>
              <a:t>混合后，再加入总质量</a:t>
            </a:r>
            <a:r>
              <a:rPr dirty="0">
                <a:latin typeface="FZDaHei-B02S" panose="02000000000000000000" charset="-122"/>
                <a:ea typeface="FZDaHei-B02S" panose="02000000000000000000" charset="-122"/>
                <a:cs typeface="FZDaHei-B02S" panose="02000000000000000000" charset="-122"/>
                <a:sym typeface="+mn-ea"/>
              </a:rPr>
              <a:t> 3wt% 的</a:t>
            </a:r>
            <a:r>
              <a:rPr lang="zh-CN" altLang="en-US" dirty="0">
                <a:latin typeface="FZDaHei-B02S" panose="02000000000000000000" charset="-122"/>
                <a:ea typeface="FZDaHei-B02S" panose="02000000000000000000" charset="-122"/>
                <a:cs typeface="FZDaHei-B02S" panose="02000000000000000000" charset="-122"/>
                <a:sym typeface="+mn-ea"/>
              </a:rPr>
              <a:t>氧化钇，</a:t>
            </a:r>
            <a:r>
              <a:rPr dirty="0" err="1">
                <a:latin typeface="FZDaHei-B02S" panose="02000000000000000000" charset="-122"/>
                <a:ea typeface="FZDaHei-B02S" panose="02000000000000000000" charset="-122"/>
                <a:cs typeface="FZDaHei-B02S" panose="02000000000000000000" charset="-122"/>
                <a:sym typeface="+mn-ea"/>
              </a:rPr>
              <a:t>而后按照</a:t>
            </a:r>
            <a:r>
              <a:rPr dirty="0">
                <a:latin typeface="FZDaHei-B02S" panose="02000000000000000000" charset="-122"/>
                <a:ea typeface="FZDaHei-B02S" panose="02000000000000000000" charset="-122"/>
                <a:cs typeface="FZDaHei-B02S" panose="02000000000000000000" charset="-122"/>
                <a:sym typeface="+mn-ea"/>
              </a:rPr>
              <a:t> 75% </a:t>
            </a:r>
            <a:r>
              <a:rPr dirty="0" err="1">
                <a:latin typeface="FZDaHei-B02S" panose="02000000000000000000" charset="-122"/>
                <a:ea typeface="FZDaHei-B02S" panose="02000000000000000000" charset="-122"/>
                <a:cs typeface="FZDaHei-B02S" panose="02000000000000000000" charset="-122"/>
                <a:sym typeface="+mn-ea"/>
              </a:rPr>
              <a:t>的质量比配置光固化浆料。混合后的粒径分布可使用激光粒度测试仪进行表征</a:t>
            </a:r>
            <a:r>
              <a:rPr dirty="0">
                <a:latin typeface="FZDaHei-B02S" panose="02000000000000000000" charset="-122"/>
                <a:ea typeface="FZDaHei-B02S" panose="02000000000000000000" charset="-122"/>
                <a:cs typeface="FZDaHei-B02S" panose="02000000000000000000" charset="-122"/>
                <a:sym typeface="+mn-ea"/>
              </a:rPr>
              <a:t>，</a:t>
            </a:r>
            <a:r>
              <a:rPr lang="zh-CN" altLang="en-US" dirty="0">
                <a:latin typeface="FZDaHei-B02S" panose="02000000000000000000" charset="-122"/>
                <a:ea typeface="FZDaHei-B02S" panose="02000000000000000000" charset="-122"/>
                <a:cs typeface="FZDaHei-B02S" panose="02000000000000000000" charset="-122"/>
                <a:sym typeface="+mn-ea"/>
              </a:rPr>
              <a:t>（粗，细，混合物）从上到下可看出，</a:t>
            </a:r>
            <a:r>
              <a:rPr dirty="0" err="1">
                <a:latin typeface="FZDaHei-B02S" panose="02000000000000000000" charset="-122"/>
                <a:ea typeface="FZDaHei-B02S" panose="02000000000000000000" charset="-122"/>
                <a:cs typeface="FZDaHei-B02S" panose="02000000000000000000" charset="-122"/>
                <a:sym typeface="+mn-ea"/>
              </a:rPr>
              <a:t>可以看到经过上述处理后得到了较宽的粒径分布范围</a:t>
            </a:r>
            <a:r>
              <a:rPr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dirty="0" err="1">
                <a:latin typeface="FZDaHei-B02S" panose="02000000000000000000" charset="-122"/>
                <a:ea typeface="FZDaHei-B02S" panose="02000000000000000000" charset="-122"/>
                <a:cs typeface="FZDaHei-B02S" panose="02000000000000000000" charset="-122"/>
                <a:sym typeface="+mn-ea"/>
              </a:rPr>
              <a:t>在第一天的</a:t>
            </a:r>
            <a:r>
              <a:rPr lang="zh-CN" altLang="en-US" dirty="0">
                <a:latin typeface="FZDaHei-B02S" panose="02000000000000000000" charset="-122"/>
                <a:ea typeface="FZDaHei-B02S" panose="02000000000000000000" charset="-122"/>
                <a:cs typeface="FZDaHei-B02S" panose="02000000000000000000" charset="-122"/>
                <a:sym typeface="+mn-ea"/>
              </a:rPr>
              <a:t>打印</a:t>
            </a:r>
            <a:r>
              <a:rPr dirty="0" err="1">
                <a:latin typeface="FZDaHei-B02S" panose="02000000000000000000" charset="-122"/>
                <a:ea typeface="FZDaHei-B02S" panose="02000000000000000000" charset="-122"/>
                <a:cs typeface="FZDaHei-B02S" panose="02000000000000000000" charset="-122"/>
                <a:sym typeface="+mn-ea"/>
              </a:rPr>
              <a:t>中，我们采用的浆料混合方式为</a:t>
            </a:r>
            <a:r>
              <a:rPr lang="zh-CN" dirty="0">
                <a:latin typeface="FZDaHei-B02S" panose="02000000000000000000" charset="-122"/>
                <a:ea typeface="FZDaHei-B02S" panose="02000000000000000000" charset="-122"/>
                <a:cs typeface="FZDaHei-B02S" panose="02000000000000000000" charset="-122"/>
                <a:sym typeface="+mn-ea"/>
              </a:rPr>
              <a:t>单纯的</a:t>
            </a:r>
            <a:r>
              <a:rPr dirty="0" err="1">
                <a:latin typeface="FZDaHei-B02S" panose="02000000000000000000" charset="-122"/>
                <a:ea typeface="FZDaHei-B02S" panose="02000000000000000000" charset="-122"/>
                <a:cs typeface="FZDaHei-B02S" panose="02000000000000000000" charset="-122"/>
                <a:sym typeface="+mn-ea"/>
              </a:rPr>
              <a:t>机械混合</a:t>
            </a:r>
            <a:r>
              <a:rPr dirty="0">
                <a:latin typeface="FZDaHei-B02S" panose="02000000000000000000" charset="-122"/>
                <a:ea typeface="FZDaHei-B02S" panose="02000000000000000000" charset="-122"/>
                <a:cs typeface="FZDaHei-B02S" panose="02000000000000000000" charset="-122"/>
                <a:sym typeface="+mn-ea"/>
              </a:rPr>
              <a:t>，</a:t>
            </a:r>
            <a:r>
              <a:rPr lang="zh-CN" dirty="0">
                <a:latin typeface="FZDaHei-B02S" panose="02000000000000000000" charset="-122"/>
                <a:ea typeface="FZDaHei-B02S" panose="02000000000000000000" charset="-122"/>
                <a:cs typeface="FZDaHei-B02S" panose="02000000000000000000" charset="-122"/>
                <a:sym typeface="+mn-ea"/>
              </a:rPr>
              <a:t>陶瓷</a:t>
            </a:r>
            <a:r>
              <a:rPr dirty="0" err="1">
                <a:latin typeface="FZDaHei-B02S" panose="02000000000000000000" charset="-122"/>
                <a:ea typeface="FZDaHei-B02S" panose="02000000000000000000" charset="-122"/>
                <a:cs typeface="FZDaHei-B02S" panose="02000000000000000000" charset="-122"/>
                <a:sym typeface="+mn-ea"/>
              </a:rPr>
              <a:t>粉末质量分数在</a:t>
            </a:r>
            <a:r>
              <a:rPr dirty="0">
                <a:latin typeface="FZDaHei-B02S" panose="02000000000000000000" charset="-122"/>
                <a:ea typeface="FZDaHei-B02S" panose="02000000000000000000" charset="-122"/>
                <a:cs typeface="FZDaHei-B02S" panose="02000000000000000000" charset="-122"/>
                <a:sym typeface="+mn-ea"/>
              </a:rPr>
              <a:t> 45 </a:t>
            </a:r>
            <a:r>
              <a:rPr dirty="0" err="1">
                <a:latin typeface="FZDaHei-B02S" panose="02000000000000000000" charset="-122"/>
                <a:ea typeface="FZDaHei-B02S" panose="02000000000000000000" charset="-122"/>
                <a:cs typeface="FZDaHei-B02S" panose="02000000000000000000" charset="-122"/>
                <a:sym typeface="+mn-ea"/>
              </a:rPr>
              <a:t>wt</a:t>
            </a:r>
            <a:r>
              <a:rPr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附近。但在实际过程中我们发现这种方式会产生较多气泡，在打印出的试件背板上可以观察到疏孔的存在，如下图所示</a:t>
            </a:r>
            <a:r>
              <a:rPr dirty="0">
                <a:latin typeface="FZDaHei-B02S" panose="02000000000000000000" charset="-122"/>
                <a:ea typeface="FZDaHei-B02S" panose="02000000000000000000" charset="-122"/>
                <a:cs typeface="FZDaHei-B02S" panose="02000000000000000000" charset="-122"/>
                <a:sym typeface="+mn-ea"/>
              </a:rPr>
              <a:t>。</a:t>
            </a:r>
            <a:r>
              <a:rPr lang="zh-CN" dirty="0">
                <a:latin typeface="FZDaHei-B02S" panose="02000000000000000000" charset="-122"/>
                <a:ea typeface="FZDaHei-B02S" panose="02000000000000000000" charset="-122"/>
                <a:cs typeface="FZDaHei-B02S" panose="02000000000000000000" charset="-122"/>
                <a:sym typeface="+mn-ea"/>
              </a:rPr>
              <a:t>第二天的打印</a:t>
            </a:r>
            <a:r>
              <a:rPr dirty="0" err="1">
                <a:latin typeface="FZDaHei-B02S" panose="02000000000000000000" charset="-122"/>
                <a:ea typeface="FZDaHei-B02S" panose="02000000000000000000" charset="-122"/>
                <a:cs typeface="FZDaHei-B02S" panose="02000000000000000000" charset="-122"/>
                <a:sym typeface="+mn-ea"/>
              </a:rPr>
              <a:t>中尝试用超声波清洗仪去除气泡，但因浆料粘度过大，气泡难以运动而不太成功</a:t>
            </a:r>
            <a:r>
              <a:rPr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sym typeface="+mn-ea"/>
            </a:endParaRPr>
          </a:p>
          <a:p>
            <a:endParaRPr lang="zh-CN" dirty="0">
              <a:latin typeface="FZDaHei-B02S" panose="02000000000000000000" charset="-122"/>
              <a:ea typeface="FZDaHei-B02S" panose="02000000000000000000" charset="-122"/>
              <a:cs typeface="FZDaHei-B02S" panose="02000000000000000000" charset="-122"/>
              <a:sym typeface="+mn-ea"/>
            </a:endParaRPr>
          </a:p>
          <a:p>
            <a:r>
              <a:rPr lang="zh-CN" dirty="0">
                <a:latin typeface="FZDaHei-B02S" panose="02000000000000000000" charset="-122"/>
                <a:ea typeface="FZDaHei-B02S" panose="02000000000000000000" charset="-122"/>
                <a:cs typeface="FZDaHei-B02S" panose="02000000000000000000" charset="-122"/>
                <a:sym typeface="+mn-ea"/>
              </a:rPr>
              <a:t>第三天的打印</a:t>
            </a:r>
            <a:r>
              <a:rPr lang="zh-CN" dirty="0">
                <a:latin typeface="FZDaHei-B02S" panose="02000000000000000000" charset="-122"/>
                <a:ea typeface="FZDaHei-B02S" panose="02000000000000000000" charset="-122"/>
                <a:cs typeface="FZDaHei-B02S" panose="02000000000000000000" charset="-122"/>
                <a:sym typeface="+mn-ea"/>
              </a:rPr>
              <a:t>中，我们</a:t>
            </a:r>
            <a:r>
              <a:rPr dirty="0" err="1">
                <a:latin typeface="FZDaHei-B02S" panose="02000000000000000000" charset="-122"/>
                <a:ea typeface="FZDaHei-B02S" panose="02000000000000000000" charset="-122"/>
                <a:cs typeface="FZDaHei-B02S" panose="02000000000000000000" charset="-122"/>
                <a:sym typeface="+mn-ea"/>
              </a:rPr>
              <a:t>添加一定量的</a:t>
            </a:r>
            <a:r>
              <a:rPr dirty="0">
                <a:latin typeface="FZDaHei-B02S" panose="02000000000000000000" charset="-122"/>
                <a:ea typeface="FZDaHei-B02S" panose="02000000000000000000" charset="-122"/>
                <a:cs typeface="FZDaHei-B02S" panose="02000000000000000000" charset="-122"/>
                <a:sym typeface="+mn-ea"/>
              </a:rPr>
              <a:t> SN5040 </a:t>
            </a:r>
            <a:r>
              <a:rPr dirty="0" err="1">
                <a:latin typeface="FZDaHei-B02S" panose="02000000000000000000" charset="-122"/>
                <a:ea typeface="FZDaHei-B02S" panose="02000000000000000000" charset="-122"/>
                <a:cs typeface="FZDaHei-B02S" panose="02000000000000000000" charset="-122"/>
                <a:sym typeface="+mn-ea"/>
              </a:rPr>
              <a:t>聚羧酸钠盐型阴离子分散剂</a:t>
            </a:r>
            <a:r>
              <a:rPr lang="zh-CN" dirty="0">
                <a:latin typeface="FZDaHei-B02S" panose="02000000000000000000" charset="-122"/>
                <a:ea typeface="FZDaHei-B02S" panose="02000000000000000000" charset="-122"/>
                <a:cs typeface="FZDaHei-B02S" panose="02000000000000000000" charset="-122"/>
                <a:sym typeface="+mn-ea"/>
              </a:rPr>
              <a:t>，并换用了混合粉末，</a:t>
            </a:r>
            <a:r>
              <a:rPr dirty="0" err="1">
                <a:latin typeface="FZDaHei-B02S" panose="02000000000000000000" charset="-122"/>
                <a:ea typeface="FZDaHei-B02S" panose="02000000000000000000" charset="-122"/>
                <a:cs typeface="FZDaHei-B02S" panose="02000000000000000000" charset="-122"/>
                <a:sym typeface="+mn-ea"/>
              </a:rPr>
              <a:t>在保持可加工性（黏度）的情况下将粉末的质量分数提升了一半，来到</a:t>
            </a:r>
            <a:r>
              <a:rPr dirty="0">
                <a:latin typeface="FZDaHei-B02S" panose="02000000000000000000" charset="-122"/>
                <a:ea typeface="FZDaHei-B02S" panose="02000000000000000000" charset="-122"/>
                <a:cs typeface="FZDaHei-B02S" panose="02000000000000000000" charset="-122"/>
                <a:sym typeface="+mn-ea"/>
              </a:rPr>
              <a:t> 65 </a:t>
            </a:r>
            <a:r>
              <a:rPr dirty="0" err="1">
                <a:latin typeface="FZDaHei-B02S" panose="02000000000000000000" charset="-122"/>
                <a:ea typeface="FZDaHei-B02S" panose="02000000000000000000" charset="-122"/>
                <a:cs typeface="FZDaHei-B02S" panose="02000000000000000000" charset="-122"/>
                <a:sym typeface="+mn-ea"/>
              </a:rPr>
              <a:t>wt</a:t>
            </a:r>
            <a:r>
              <a:rPr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附近</a:t>
            </a:r>
            <a:r>
              <a:rPr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dirty="0" err="1">
                <a:latin typeface="FZDaHei-B02S" panose="02000000000000000000" charset="-122"/>
                <a:ea typeface="FZDaHei-B02S" panose="02000000000000000000" charset="-122"/>
                <a:cs typeface="FZDaHei-B02S" panose="02000000000000000000" charset="-122"/>
                <a:sym typeface="+mn-ea"/>
              </a:rPr>
              <a:t>而后我们通过在</a:t>
            </a:r>
            <a:r>
              <a:rPr dirty="0">
                <a:latin typeface="FZDaHei-B02S" panose="02000000000000000000" charset="-122"/>
                <a:ea typeface="FZDaHei-B02S" panose="02000000000000000000" charset="-122"/>
                <a:cs typeface="FZDaHei-B02S" panose="02000000000000000000" charset="-122"/>
                <a:sym typeface="+mn-ea"/>
              </a:rPr>
              <a:t> 300~500℃ </a:t>
            </a:r>
            <a:r>
              <a:rPr dirty="0" err="1">
                <a:latin typeface="FZDaHei-B02S" panose="02000000000000000000" charset="-122"/>
                <a:ea typeface="FZDaHei-B02S" panose="02000000000000000000" charset="-122"/>
                <a:cs typeface="FZDaHei-B02S" panose="02000000000000000000" charset="-122"/>
                <a:sym typeface="+mn-ea"/>
              </a:rPr>
              <a:t>温度范围内的脱脂处理，得到我们需要的陶瓷素胚，如下图所示，可以看到胚体的颜色已经褪去而呈</a:t>
            </a:r>
            <a:r>
              <a:rPr dirty="0">
                <a:latin typeface="FZDaHei-B02S" panose="02000000000000000000" charset="-122"/>
                <a:ea typeface="FZDaHei-B02S" panose="02000000000000000000" charset="-122"/>
                <a:cs typeface="FZDaHei-B02S" panose="02000000000000000000" charset="-122"/>
                <a:sym typeface="+mn-ea"/>
              </a:rPr>
              <a:t> $ZrO_2$ </a:t>
            </a:r>
            <a:r>
              <a:rPr dirty="0" err="1">
                <a:latin typeface="FZDaHei-B02S" panose="02000000000000000000" charset="-122"/>
                <a:ea typeface="FZDaHei-B02S" panose="02000000000000000000" charset="-122"/>
                <a:cs typeface="FZDaHei-B02S" panose="02000000000000000000" charset="-122"/>
                <a:sym typeface="+mn-ea"/>
              </a:rPr>
              <a:t>固有的白色，试样没有明显缺陷，热重分析表明材料中的有机成分已经完全脱去</a:t>
            </a:r>
            <a:r>
              <a:rPr dirty="0">
                <a:latin typeface="FZDaHei-B02S" panose="02000000000000000000" charset="-122"/>
                <a:ea typeface="FZDaHei-B02S" panose="02000000000000000000" charset="-122"/>
                <a:cs typeface="FZDaHei-B02S" panose="02000000000000000000" charset="-122"/>
                <a:sym typeface="+mn-ea"/>
              </a:rPr>
              <a:t>。</a:t>
            </a:r>
            <a:endParaRPr lang="en-US" dirty="0">
              <a:latin typeface="FZDaHei-B02S" panose="02000000000000000000" charset="-122"/>
              <a:ea typeface="FZDaHei-B02S" panose="02000000000000000000" charset="-122"/>
              <a:cs typeface="FZDaHei-B02S" panose="02000000000000000000" charset="-122"/>
              <a:sym typeface="+mn-ea"/>
            </a:endParaRPr>
          </a:p>
          <a:p>
            <a:endParaRPr lang="en-US" dirty="0">
              <a:latin typeface="FZDaHei-B02S" panose="02000000000000000000" charset="-122"/>
              <a:ea typeface="FZDaHei-B02S" panose="02000000000000000000" charset="-122"/>
              <a:cs typeface="FZDaHei-B02S" panose="02000000000000000000" charset="-122"/>
              <a:sym typeface="+mn-ea"/>
            </a:endParaRPr>
          </a:p>
          <a:p>
            <a:endParaRPr lang="en-US"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altLang="en-US" dirty="0">
                <a:latin typeface="FZDaHei-B02S" panose="02000000000000000000" charset="-122"/>
                <a:ea typeface="FZDaHei-B02S" panose="02000000000000000000" charset="-122"/>
                <a:cs typeface="FZDaHei-B02S" panose="02000000000000000000" charset="-122"/>
                <a:sym typeface="+mn-ea"/>
              </a:rPr>
              <a:t>随着工业的快速发展，空气污染严重影响人们的健康，而</a:t>
            </a:r>
            <a:r>
              <a:rPr lang="zh-CN" altLang="en-US" dirty="0">
                <a:latin typeface="FZDaHei-B02S" panose="02000000000000000000" charset="-122"/>
                <a:ea typeface="FZDaHei-B02S" panose="02000000000000000000" charset="-122"/>
                <a:cs typeface="FZDaHei-B02S" panose="02000000000000000000" charset="-122"/>
                <a:sym typeface="+mn-ea"/>
              </a:rPr>
              <a:t>为了更好地解决空气污染的问题，一个较好的思路是从源头入手，采用耐高温和耐化学腐蚀的陶瓷基多相催化剂，使得工业废气中的 </a:t>
            </a:r>
            <a:r>
              <a:rPr lang="en-US" altLang="zh-CN" dirty="0">
                <a:latin typeface="FZDaHei-B02S" panose="02000000000000000000" charset="-122"/>
                <a:ea typeface="FZDaHei-B02S" panose="02000000000000000000" charset="-122"/>
                <a:cs typeface="FZDaHei-B02S" panose="02000000000000000000" charset="-122"/>
                <a:sym typeface="+mn-ea"/>
              </a:rPr>
              <a:t>CO, NOx </a:t>
            </a:r>
            <a:r>
              <a:rPr lang="zh-CN" altLang="en-US" dirty="0">
                <a:latin typeface="FZDaHei-B02S" panose="02000000000000000000" charset="-122"/>
                <a:ea typeface="FZDaHei-B02S" panose="02000000000000000000" charset="-122"/>
                <a:cs typeface="FZDaHei-B02S" panose="02000000000000000000" charset="-122"/>
                <a:sym typeface="+mn-ea"/>
              </a:rPr>
              <a:t>等污染物在高温环境中和基体表面的催化剂发生反应，转化为 </a:t>
            </a:r>
            <a:r>
              <a:rPr lang="en-US" altLang="zh-CN" dirty="0">
                <a:latin typeface="FZDaHei-B02S" panose="02000000000000000000" charset="-122"/>
                <a:ea typeface="FZDaHei-B02S" panose="02000000000000000000" charset="-122"/>
                <a:cs typeface="FZDaHei-B02S" panose="02000000000000000000" charset="-122"/>
                <a:sym typeface="+mn-ea"/>
              </a:rPr>
              <a:t>CO2, N2 </a:t>
            </a:r>
            <a:r>
              <a:rPr lang="zh-CN" altLang="en-US" dirty="0">
                <a:latin typeface="FZDaHei-B02S" panose="02000000000000000000" charset="-122"/>
                <a:ea typeface="FZDaHei-B02S" panose="02000000000000000000" charset="-122"/>
                <a:cs typeface="FZDaHei-B02S" panose="02000000000000000000" charset="-122"/>
                <a:sym typeface="+mn-ea"/>
              </a:rPr>
              <a:t>等清洁物质。</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lang="zh-CN" altLang="en-US"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作为催化剂的基体，在保证结构强度的同时，还应当根据工作条件、反应介质的不同，考虑单位质量比表面积、单位长度内压降比、流体优化</a:t>
            </a:r>
            <a:r>
              <a:rPr lang="zh-CN" altLang="en-US" dirty="0">
                <a:latin typeface="FZDaHei-B02S" panose="02000000000000000000" charset="-122"/>
                <a:ea typeface="FZDaHei-B02S" panose="02000000000000000000" charset="-122"/>
                <a:cs typeface="FZDaHei-B02S" panose="02000000000000000000" charset="-122"/>
                <a:sym typeface="+mn-ea"/>
              </a:rPr>
              <a:t>等因素。而在研究中，人们发现蜂巢状结构能兼顾上面这些因素。</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lang="zh-CN" altLang="en-US"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而这样的复杂结构对以挤压成型和流延成型为代表的传统陶瓷成型方法提出了挑战。</a:t>
            </a:r>
            <a:endParaRPr lang="zh-CN" altLang="en-US"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altLang="en-US" dirty="0">
                <a:latin typeface="FZDaHei-B02S" panose="02000000000000000000" charset="-122"/>
                <a:ea typeface="FZDaHei-B02S" panose="02000000000000000000" charset="-122"/>
                <a:cs typeface="FZDaHei-B02S" panose="02000000000000000000" charset="-122"/>
                <a:sym typeface="+mn-ea"/>
              </a:rPr>
              <a:t>而 </a:t>
            </a:r>
            <a:r>
              <a:rPr lang="en-US" altLang="zh-CN" dirty="0">
                <a:latin typeface="FZDaHei-B02S" panose="02000000000000000000" charset="-122"/>
                <a:ea typeface="FZDaHei-B02S" panose="02000000000000000000" charset="-122"/>
                <a:cs typeface="FZDaHei-B02S" panose="02000000000000000000" charset="-122"/>
                <a:sym typeface="+mn-ea"/>
              </a:rPr>
              <a:t>3D </a:t>
            </a:r>
            <a:r>
              <a:rPr lang="zh-CN" altLang="en-US" dirty="0">
                <a:latin typeface="FZDaHei-B02S" panose="02000000000000000000" charset="-122"/>
                <a:ea typeface="FZDaHei-B02S" panose="02000000000000000000" charset="-122"/>
                <a:cs typeface="FZDaHei-B02S" panose="02000000000000000000" charset="-122"/>
                <a:sym typeface="+mn-ea"/>
              </a:rPr>
              <a:t>打印以其独特的优势可以克服复杂成型的困难。</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lang="zh-CN" altLang="en-US"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光固化成型 (Stereolithography，SL/SLA) 作为最常见的 3D 打印技术之一，使用特定波长的光源，在含有光敏树脂</a:t>
            </a:r>
            <a:r>
              <a:rPr lang="zh-CN" altLang="en-US" dirty="0">
                <a:latin typeface="FZDaHei-B02S" panose="02000000000000000000" charset="-122"/>
                <a:ea typeface="FZDaHei-B02S" panose="02000000000000000000" charset="-122"/>
                <a:cs typeface="FZDaHei-B02S" panose="02000000000000000000" charset="-122"/>
                <a:sym typeface="+mn-ea"/>
              </a:rPr>
              <a:t>的容器中选择性地固化液体表面的特定区域。虽然已有 </a:t>
            </a:r>
            <a:r>
              <a:rPr lang="en-US" altLang="zh-CN" dirty="0">
                <a:latin typeface="FZDaHei-B02S" panose="02000000000000000000" charset="-122"/>
                <a:ea typeface="FZDaHei-B02S" panose="02000000000000000000" charset="-122"/>
                <a:cs typeface="FZDaHei-B02S" panose="02000000000000000000" charset="-122"/>
                <a:sym typeface="+mn-ea"/>
              </a:rPr>
              <a:t>3</a:t>
            </a:r>
            <a:r>
              <a:rPr lang="zh-CN" altLang="en-US" dirty="0">
                <a:latin typeface="FZDaHei-B02S" panose="02000000000000000000" charset="-122"/>
                <a:ea typeface="FZDaHei-B02S" panose="02000000000000000000" charset="-122"/>
                <a:cs typeface="FZDaHei-B02S" panose="02000000000000000000" charset="-122"/>
                <a:sym typeface="+mn-ea"/>
              </a:rPr>
              <a:t>0 多年的历史，然而，对于陶瓷而言，</a:t>
            </a:r>
            <a:r>
              <a:rPr lang="en-US" altLang="zh-CN" dirty="0">
                <a:latin typeface="FZDaHei-B02S" panose="02000000000000000000" charset="-122"/>
                <a:ea typeface="FZDaHei-B02S" panose="02000000000000000000" charset="-122"/>
                <a:cs typeface="FZDaHei-B02S" panose="02000000000000000000" charset="-122"/>
                <a:sym typeface="+mn-ea"/>
              </a:rPr>
              <a:t>3D </a:t>
            </a:r>
            <a:r>
              <a:rPr lang="zh-CN" altLang="en-US" dirty="0">
                <a:latin typeface="FZDaHei-B02S" panose="02000000000000000000" charset="-122"/>
                <a:ea typeface="FZDaHei-B02S" panose="02000000000000000000" charset="-122"/>
                <a:cs typeface="FZDaHei-B02S" panose="02000000000000000000" charset="-122"/>
                <a:sym typeface="+mn-ea"/>
              </a:rPr>
              <a:t>打印仍然是一种革命性的成型方法。</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lang="zh-CN" altLang="en-US"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本研究使用 </a:t>
            </a:r>
            <a:r>
              <a:rPr lang="en-US" altLang="zh-CN" dirty="0">
                <a:latin typeface="FZDaHei-B02S" panose="02000000000000000000" charset="-122"/>
                <a:ea typeface="FZDaHei-B02S" panose="02000000000000000000" charset="-122"/>
                <a:cs typeface="FZDaHei-B02S" panose="02000000000000000000" charset="-122"/>
                <a:sym typeface="+mn-ea"/>
              </a:rPr>
              <a:t>SLA </a:t>
            </a:r>
            <a:r>
              <a:rPr lang="zh-CN" altLang="en-US" dirty="0">
                <a:latin typeface="FZDaHei-B02S" panose="02000000000000000000" charset="-122"/>
                <a:ea typeface="FZDaHei-B02S" panose="02000000000000000000" charset="-122"/>
                <a:cs typeface="FZDaHei-B02S" panose="02000000000000000000" charset="-122"/>
                <a:sym typeface="+mn-ea"/>
              </a:rPr>
              <a:t>技术，以陶瓷粉末混合光敏树脂作为打印材料，实现多相催化剂基体的复杂设计，并利用有限元模拟的方法进行优化</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lang="zh-CN" altLang="en-US"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dirty="0">
                <a:latin typeface="FZDaHei-B02S" panose="02000000000000000000" charset="-122"/>
                <a:ea typeface="FZDaHei-B02S" panose="02000000000000000000" charset="-122"/>
                <a:cs typeface="FZDaHei-B02S" panose="02000000000000000000" charset="-122"/>
                <a:sym typeface="+mn-ea"/>
              </a:rPr>
              <a:t>制备这样的打印材料依然有若干挑战，首先</a:t>
            </a:r>
            <a:r>
              <a:rPr dirty="0" err="1">
                <a:latin typeface="FZDaHei-B02S" panose="02000000000000000000" charset="-122"/>
                <a:ea typeface="FZDaHei-B02S" panose="02000000000000000000" charset="-122"/>
                <a:cs typeface="FZDaHei-B02S" panose="02000000000000000000" charset="-122"/>
                <a:sym typeface="+mn-ea"/>
              </a:rPr>
              <a:t>浆料应具有适当的流变特性：包括长期稳定性</a:t>
            </a:r>
            <a:r>
              <a:rPr lang="zh-CN" dirty="0">
                <a:latin typeface="FZDaHei-B02S" panose="02000000000000000000" charset="-122"/>
                <a:ea typeface="FZDaHei-B02S" panose="02000000000000000000" charset="-122"/>
                <a:cs typeface="FZDaHei-B02S" panose="02000000000000000000" charset="-122"/>
                <a:sym typeface="+mn-ea"/>
              </a:rPr>
              <a:t>，</a:t>
            </a:r>
            <a:r>
              <a:rPr dirty="0" err="1">
                <a:latin typeface="FZDaHei-B02S" panose="02000000000000000000" charset="-122"/>
                <a:ea typeface="FZDaHei-B02S" panose="02000000000000000000" charset="-122"/>
                <a:cs typeface="FZDaHei-B02S" panose="02000000000000000000" charset="-122"/>
                <a:sym typeface="+mn-ea"/>
              </a:rPr>
              <a:t>适当的粘度</a:t>
            </a:r>
            <a:r>
              <a:rPr lang="zh-CN" dirty="0">
                <a:latin typeface="FZDaHei-B02S" panose="02000000000000000000" charset="-122"/>
                <a:ea typeface="FZDaHei-B02S" panose="02000000000000000000" charset="-122"/>
                <a:cs typeface="FZDaHei-B02S" panose="02000000000000000000" charset="-122"/>
                <a:sym typeface="+mn-ea"/>
              </a:rPr>
              <a:t>，均匀性，</a:t>
            </a:r>
            <a:r>
              <a:rPr dirty="0" err="1">
                <a:latin typeface="FZDaHei-B02S" panose="02000000000000000000" charset="-122"/>
                <a:ea typeface="FZDaHei-B02S" panose="02000000000000000000" charset="-122"/>
                <a:cs typeface="FZDaHei-B02S" panose="02000000000000000000" charset="-122"/>
                <a:sym typeface="+mn-ea"/>
              </a:rPr>
              <a:t>无严重的颗粒偏析</a:t>
            </a:r>
            <a:r>
              <a:rPr lang="zh-CN" dirty="0">
                <a:latin typeface="FZDaHei-B02S" panose="02000000000000000000" charset="-122"/>
                <a:ea typeface="FZDaHei-B02S" panose="02000000000000000000" charset="-122"/>
                <a:cs typeface="FZDaHei-B02S" panose="02000000000000000000" charset="-122"/>
                <a:sym typeface="+mn-ea"/>
              </a:rPr>
              <a:t>等</a:t>
            </a:r>
            <a:r>
              <a:rPr dirty="0">
                <a:latin typeface="FZDaHei-B02S" panose="02000000000000000000" charset="-122"/>
                <a:ea typeface="FZDaHei-B02S" panose="02000000000000000000" charset="-122"/>
                <a:cs typeface="FZDaHei-B02S" panose="02000000000000000000" charset="-122"/>
                <a:sym typeface="+mn-ea"/>
              </a:rPr>
              <a:t>。</a:t>
            </a:r>
            <a:r>
              <a:rPr lang="zh-CN" altLang="en-US" dirty="0">
                <a:latin typeface="FZDaHei-B02S" panose="02000000000000000000" charset="-122"/>
                <a:ea typeface="FZDaHei-B02S" panose="02000000000000000000" charset="-122"/>
                <a:cs typeface="FZDaHei-B02S" panose="02000000000000000000" charset="-122"/>
                <a:sym typeface="+mn-ea"/>
              </a:rPr>
              <a:t>快速偏析的不稳定悬浮液会导致制造零件中的材料不均匀。而过高的粘度使得浆料难以在 </a:t>
            </a:r>
            <a:r>
              <a:rPr lang="en-US" altLang="zh-CN" dirty="0">
                <a:latin typeface="FZDaHei-B02S" panose="02000000000000000000" charset="-122"/>
                <a:ea typeface="FZDaHei-B02S" panose="02000000000000000000" charset="-122"/>
                <a:cs typeface="FZDaHei-B02S" panose="02000000000000000000" charset="-122"/>
                <a:sym typeface="+mn-ea"/>
              </a:rPr>
              <a:t>SLA </a:t>
            </a:r>
            <a:r>
              <a:rPr lang="zh-CN" altLang="en-US" dirty="0">
                <a:latin typeface="FZDaHei-B02S" panose="02000000000000000000" charset="-122"/>
                <a:ea typeface="FZDaHei-B02S" panose="02000000000000000000" charset="-122"/>
                <a:cs typeface="FZDaHei-B02S" panose="02000000000000000000" charset="-122"/>
                <a:sym typeface="+mn-ea"/>
              </a:rPr>
              <a:t>打印机中被打印成型</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a:p>
            <a:r>
              <a:rPr lang="zh-CN" dirty="0">
                <a:latin typeface="FZDaHei-B02S" panose="02000000000000000000" charset="-122"/>
                <a:ea typeface="FZDaHei-B02S" panose="02000000000000000000" charset="-122"/>
                <a:cs typeface="FZDaHei-B02S" panose="02000000000000000000" charset="-122"/>
                <a:sym typeface="+mn-ea"/>
              </a:rPr>
              <a:t>做到这点的困难之处在于，</a:t>
            </a:r>
            <a:r>
              <a:rPr dirty="0" err="1">
                <a:latin typeface="FZDaHei-B02S" panose="02000000000000000000" charset="-122"/>
                <a:ea typeface="FZDaHei-B02S" panose="02000000000000000000" charset="-122"/>
                <a:cs typeface="FZDaHei-B02S" panose="02000000000000000000" charset="-122"/>
                <a:sym typeface="+mn-ea"/>
              </a:rPr>
              <a:t>一方面</a:t>
            </a:r>
            <a:r>
              <a:rPr dirty="0">
                <a:latin typeface="FZDaHei-B02S" panose="02000000000000000000" charset="-122"/>
                <a:ea typeface="FZDaHei-B02S" panose="02000000000000000000" charset="-122"/>
                <a:cs typeface="FZDaHei-B02S" panose="02000000000000000000" charset="-122"/>
                <a:sym typeface="+mn-ea"/>
              </a:rPr>
              <a:t>，</a:t>
            </a:r>
            <a:r>
              <a:rPr lang="zh-CN" dirty="0">
                <a:latin typeface="FZDaHei-B02S" panose="02000000000000000000" charset="-122"/>
                <a:ea typeface="FZDaHei-B02S" panose="02000000000000000000" charset="-122"/>
                <a:cs typeface="FZDaHei-B02S" panose="02000000000000000000" charset="-122"/>
                <a:sym typeface="+mn-ea"/>
              </a:rPr>
              <a:t>我们需要提升浆料中的</a:t>
            </a:r>
            <a:r>
              <a:rPr dirty="0" err="1">
                <a:latin typeface="FZDaHei-B02S" panose="02000000000000000000" charset="-122"/>
                <a:ea typeface="FZDaHei-B02S" panose="02000000000000000000" charset="-122"/>
                <a:cs typeface="FZDaHei-B02S" panose="02000000000000000000" charset="-122"/>
                <a:sym typeface="+mn-ea"/>
              </a:rPr>
              <a:t>陶瓷颗粒含量</a:t>
            </a:r>
            <a:r>
              <a:rPr lang="zh-CN" dirty="0">
                <a:latin typeface="FZDaHei-B02S" panose="02000000000000000000" charset="-122"/>
                <a:ea typeface="FZDaHei-B02S" panose="02000000000000000000" charset="-122"/>
                <a:cs typeface="FZDaHei-B02S" panose="02000000000000000000" charset="-122"/>
                <a:sym typeface="+mn-ea"/>
              </a:rPr>
              <a:t>，使得陶瓷</a:t>
            </a:r>
            <a:r>
              <a:rPr dirty="0" err="1">
                <a:latin typeface="FZDaHei-B02S" panose="02000000000000000000" charset="-122"/>
                <a:ea typeface="FZDaHei-B02S" panose="02000000000000000000" charset="-122"/>
                <a:cs typeface="FZDaHei-B02S" panose="02000000000000000000" charset="-122"/>
                <a:sym typeface="+mn-ea"/>
              </a:rPr>
              <a:t>烧结后收缩更</a:t>
            </a:r>
            <a:r>
              <a:rPr lang="zh-CN" dirty="0">
                <a:latin typeface="FZDaHei-B02S" panose="02000000000000000000" charset="-122"/>
                <a:ea typeface="FZDaHei-B02S" panose="02000000000000000000" charset="-122"/>
                <a:cs typeface="FZDaHei-B02S" panose="02000000000000000000" charset="-122"/>
                <a:sym typeface="+mn-ea"/>
              </a:rPr>
              <a:t>少</a:t>
            </a:r>
            <a:r>
              <a:rPr dirty="0">
                <a:latin typeface="FZDaHei-B02S" panose="02000000000000000000" charset="-122"/>
                <a:ea typeface="FZDaHei-B02S" panose="02000000000000000000" charset="-122"/>
                <a:cs typeface="FZDaHei-B02S" panose="02000000000000000000" charset="-122"/>
                <a:sym typeface="+mn-ea"/>
              </a:rPr>
              <a:t>、</a:t>
            </a:r>
            <a:r>
              <a:rPr dirty="0" err="1">
                <a:latin typeface="FZDaHei-B02S" panose="02000000000000000000" charset="-122"/>
                <a:ea typeface="FZDaHei-B02S" panose="02000000000000000000" charset="-122"/>
                <a:cs typeface="FZDaHei-B02S" panose="02000000000000000000" charset="-122"/>
                <a:sym typeface="+mn-ea"/>
              </a:rPr>
              <a:t>密度更大（从而提高机械强度</a:t>
            </a:r>
            <a:r>
              <a:rPr dirty="0">
                <a:latin typeface="FZDaHei-B02S" panose="02000000000000000000" charset="-122"/>
                <a:ea typeface="FZDaHei-B02S" panose="02000000000000000000" charset="-122"/>
                <a:cs typeface="FZDaHei-B02S" panose="02000000000000000000" charset="-122"/>
                <a:sym typeface="+mn-ea"/>
              </a:rPr>
              <a:t>）</a:t>
            </a:r>
            <a:r>
              <a:rPr lang="zh-CN" dirty="0">
                <a:latin typeface="FZDaHei-B02S" panose="02000000000000000000" charset="-122"/>
                <a:ea typeface="FZDaHei-B02S" panose="02000000000000000000" charset="-122"/>
                <a:cs typeface="FZDaHei-B02S" panose="02000000000000000000" charset="-122"/>
                <a:sym typeface="+mn-ea"/>
              </a:rPr>
              <a:t>；</a:t>
            </a:r>
            <a:r>
              <a:rPr dirty="0" err="1">
                <a:latin typeface="FZDaHei-B02S" panose="02000000000000000000" charset="-122"/>
                <a:ea typeface="FZDaHei-B02S" panose="02000000000000000000" charset="-122"/>
                <a:cs typeface="FZDaHei-B02S" panose="02000000000000000000" charset="-122"/>
                <a:sym typeface="+mn-ea"/>
              </a:rPr>
              <a:t>另一方面</a:t>
            </a:r>
            <a:r>
              <a:rPr dirty="0">
                <a:latin typeface="FZDaHei-B02S" panose="02000000000000000000" charset="-122"/>
                <a:ea typeface="FZDaHei-B02S" panose="02000000000000000000" charset="-122"/>
                <a:cs typeface="FZDaHei-B02S" panose="02000000000000000000" charset="-122"/>
                <a:sym typeface="+mn-ea"/>
              </a:rPr>
              <a:t>，</a:t>
            </a:r>
            <a:r>
              <a:rPr lang="zh-CN" dirty="0">
                <a:latin typeface="FZDaHei-B02S" panose="02000000000000000000" charset="-122"/>
                <a:ea typeface="FZDaHei-B02S" panose="02000000000000000000" charset="-122"/>
                <a:cs typeface="FZDaHei-B02S" panose="02000000000000000000" charset="-122"/>
                <a:sym typeface="+mn-ea"/>
              </a:rPr>
              <a:t>过高的</a:t>
            </a:r>
            <a:r>
              <a:rPr dirty="0" err="1">
                <a:latin typeface="FZDaHei-B02S" panose="02000000000000000000" charset="-122"/>
                <a:ea typeface="FZDaHei-B02S" panose="02000000000000000000" charset="-122"/>
                <a:cs typeface="FZDaHei-B02S" panose="02000000000000000000" charset="-122"/>
                <a:sym typeface="+mn-ea"/>
              </a:rPr>
              <a:t>陶瓷颗粒含量</a:t>
            </a:r>
            <a:r>
              <a:rPr dirty="0">
                <a:latin typeface="FZDaHei-B02S" panose="02000000000000000000" charset="-122"/>
                <a:ea typeface="FZDaHei-B02S" panose="02000000000000000000" charset="-122"/>
                <a:cs typeface="FZDaHei-B02S" panose="02000000000000000000" charset="-122"/>
                <a:sym typeface="+mn-ea"/>
              </a:rPr>
              <a:t>，</a:t>
            </a:r>
            <a:r>
              <a:rPr lang="zh-CN" dirty="0">
                <a:latin typeface="FZDaHei-B02S" panose="02000000000000000000" charset="-122"/>
                <a:ea typeface="FZDaHei-B02S" panose="02000000000000000000" charset="-122"/>
                <a:cs typeface="FZDaHei-B02S" panose="02000000000000000000" charset="-122"/>
                <a:sym typeface="+mn-ea"/>
              </a:rPr>
              <a:t>会极大地提升</a:t>
            </a:r>
            <a:r>
              <a:rPr dirty="0" err="1">
                <a:latin typeface="FZDaHei-B02S" panose="02000000000000000000" charset="-122"/>
                <a:ea typeface="FZDaHei-B02S" panose="02000000000000000000" charset="-122"/>
                <a:cs typeface="FZDaHei-B02S" panose="02000000000000000000" charset="-122"/>
                <a:sym typeface="+mn-ea"/>
              </a:rPr>
              <a:t>粘度并</a:t>
            </a:r>
            <a:r>
              <a:rPr lang="zh-CN" dirty="0">
                <a:latin typeface="FZDaHei-B02S" panose="02000000000000000000" charset="-122"/>
                <a:ea typeface="FZDaHei-B02S" panose="02000000000000000000" charset="-122"/>
                <a:cs typeface="FZDaHei-B02S" panose="02000000000000000000" charset="-122"/>
                <a:sym typeface="+mn-ea"/>
              </a:rPr>
              <a:t>降低稳定性</a:t>
            </a:r>
            <a:r>
              <a:rPr dirty="0">
                <a:latin typeface="FZDaHei-B02S" panose="02000000000000000000" charset="-122"/>
                <a:ea typeface="FZDaHei-B02S" panose="02000000000000000000" charset="-122"/>
                <a:cs typeface="FZDaHei-B02S" panose="02000000000000000000" charset="-122"/>
                <a:sym typeface="+mn-ea"/>
              </a:rPr>
              <a:t>。</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lang="zh-CN" altLang="en-US"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a:t>
            </a:r>
            <a:r>
              <a:rPr lang="en-US" altLang="zh-CN" dirty="0">
                <a:latin typeface="FZDaHei-B02S" panose="02000000000000000000" charset="-122"/>
                <a:ea typeface="FZDaHei-B02S" panose="02000000000000000000" charset="-122"/>
                <a:cs typeface="FZDaHei-B02S" panose="02000000000000000000" charset="-122"/>
                <a:sym typeface="+mn-ea"/>
              </a:rPr>
              <a:t>a</a:t>
            </a:r>
            <a:r>
              <a:rPr lang="zh-CN" altLang="en-US" dirty="0">
                <a:latin typeface="FZDaHei-B02S" panose="02000000000000000000" charset="-122"/>
                <a:ea typeface="FZDaHei-B02S" panose="02000000000000000000" charset="-122"/>
                <a:cs typeface="FZDaHei-B02S" panose="02000000000000000000" charset="-122"/>
                <a:sym typeface="+mn-ea"/>
              </a:rPr>
              <a:t>图 质量分数 粘性性质 切变速率 粘性的变化）（下面图 </a:t>
            </a:r>
            <a:r>
              <a:rPr lang="en-US" altLang="zh-CN" dirty="0">
                <a:latin typeface="FZDaHei-B02S" panose="02000000000000000000" charset="-122"/>
                <a:ea typeface="FZDaHei-B02S" panose="02000000000000000000" charset="-122"/>
                <a:cs typeface="FZDaHei-B02S" panose="02000000000000000000" charset="-122"/>
                <a:sym typeface="+mn-ea"/>
              </a:rPr>
              <a:t>d</a:t>
            </a:r>
            <a:r>
              <a:rPr lang="zh-CN" altLang="en-US" dirty="0">
                <a:latin typeface="FZDaHei-B02S" panose="02000000000000000000" charset="-122"/>
                <a:ea typeface="FZDaHei-B02S" panose="02000000000000000000" charset="-122"/>
                <a:cs typeface="FZDaHei-B02S" panose="02000000000000000000" charset="-122"/>
                <a:sym typeface="+mn-ea"/>
              </a:rPr>
              <a:t> 反应浆料的稳定性 未沉淀浆料的体积占比，加分散剂提高稳定性）</a:t>
            </a:r>
            <a:endParaRPr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dirty="0">
                <a:latin typeface="FZDaHei-B02S" panose="02000000000000000000" charset="-122"/>
                <a:ea typeface="FZDaHei-B02S" panose="02000000000000000000" charset="-122"/>
                <a:cs typeface="FZDaHei-B02S" panose="02000000000000000000" charset="-122"/>
                <a:sym typeface="+mn-ea"/>
              </a:rPr>
              <a:t>另一个所必须考虑的关键问题是由添加到树脂中陶瓷颗粒引起的光散射</a:t>
            </a:r>
            <a:r>
              <a:rPr lang="zh-CN" dirty="0">
                <a:latin typeface="FZDaHei-B02S" panose="02000000000000000000" charset="-122"/>
                <a:ea typeface="FZDaHei-B02S" panose="02000000000000000000" charset="-122"/>
                <a:cs typeface="FZDaHei-B02S" panose="02000000000000000000" charset="-122"/>
                <a:sym typeface="+mn-ea"/>
              </a:rPr>
              <a:t>（米散射，</a:t>
            </a:r>
            <a:r>
              <a:rPr lang="en-US" altLang="zh-CN" dirty="0">
                <a:latin typeface="FZDaHei-B02S" panose="02000000000000000000" charset="-122"/>
                <a:ea typeface="FZDaHei-B02S" panose="02000000000000000000" charset="-122"/>
                <a:cs typeface="FZDaHei-B02S" panose="02000000000000000000" charset="-122"/>
                <a:sym typeface="+mn-ea"/>
              </a:rPr>
              <a:t>a </a:t>
            </a:r>
            <a:r>
              <a:rPr lang="zh-CN" altLang="en-US" dirty="0">
                <a:latin typeface="FZDaHei-B02S" panose="02000000000000000000" charset="-122"/>
                <a:ea typeface="FZDaHei-B02S" panose="02000000000000000000" charset="-122"/>
                <a:cs typeface="FZDaHei-B02S" panose="02000000000000000000" charset="-122"/>
                <a:sym typeface="+mn-ea"/>
              </a:rPr>
              <a:t>图</a:t>
            </a:r>
            <a:r>
              <a:rPr lang="zh-CN" dirty="0">
                <a:latin typeface="FZDaHei-B02S" panose="02000000000000000000" charset="-122"/>
                <a:ea typeface="FZDaHei-B02S" panose="02000000000000000000" charset="-122"/>
                <a:cs typeface="FZDaHei-B02S" panose="02000000000000000000" charset="-122"/>
                <a:sym typeface="+mn-ea"/>
              </a:rPr>
              <a:t>）</a:t>
            </a:r>
            <a:r>
              <a:rPr dirty="0">
                <a:latin typeface="FZDaHei-B02S" panose="02000000000000000000" charset="-122"/>
                <a:ea typeface="FZDaHei-B02S" panose="02000000000000000000" charset="-122"/>
                <a:cs typeface="FZDaHei-B02S" panose="02000000000000000000" charset="-122"/>
                <a:sym typeface="+mn-ea"/>
              </a:rPr>
              <a:t>。首先，这种散射不利于紫外光穿透浆料，同时</a:t>
            </a:r>
            <a:r>
              <a:rPr lang="zh-CN" dirty="0">
                <a:latin typeface="FZDaHei-B02S" panose="02000000000000000000" charset="-122"/>
                <a:ea typeface="FZDaHei-B02S" panose="02000000000000000000" charset="-122"/>
                <a:cs typeface="FZDaHei-B02S" panose="02000000000000000000" charset="-122"/>
                <a:sym typeface="+mn-ea"/>
              </a:rPr>
              <a:t>增</a:t>
            </a:r>
            <a:r>
              <a:rPr dirty="0">
                <a:latin typeface="FZDaHei-B02S" panose="02000000000000000000" charset="-122"/>
                <a:ea typeface="FZDaHei-B02S" panose="02000000000000000000" charset="-122"/>
                <a:cs typeface="FZDaHei-B02S" panose="02000000000000000000" charset="-122"/>
                <a:sym typeface="+mn-ea"/>
              </a:rPr>
              <a:t>大了固化宽度，从而影响了 SL</a:t>
            </a:r>
            <a:r>
              <a:rPr lang="en-US" dirty="0">
                <a:latin typeface="FZDaHei-B02S" panose="02000000000000000000" charset="-122"/>
                <a:ea typeface="FZDaHei-B02S" panose="02000000000000000000" charset="-122"/>
                <a:cs typeface="FZDaHei-B02S" panose="02000000000000000000" charset="-122"/>
                <a:sym typeface="+mn-ea"/>
              </a:rPr>
              <a:t>A</a:t>
            </a:r>
            <a:r>
              <a:rPr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的</a:t>
            </a:r>
            <a:r>
              <a:rPr lang="zh-CN" dirty="0" err="1">
                <a:latin typeface="FZDaHei-B02S" panose="02000000000000000000" charset="-122"/>
                <a:ea typeface="FZDaHei-B02S" panose="02000000000000000000" charset="-122"/>
                <a:cs typeface="FZDaHei-B02S" panose="02000000000000000000" charset="-122"/>
                <a:sym typeface="+mn-ea"/>
              </a:rPr>
              <a:t>成型</a:t>
            </a:r>
            <a:r>
              <a:rPr dirty="0" err="1">
                <a:latin typeface="FZDaHei-B02S" panose="02000000000000000000" charset="-122"/>
                <a:ea typeface="FZDaHei-B02S" panose="02000000000000000000" charset="-122"/>
                <a:cs typeface="FZDaHei-B02S" panose="02000000000000000000" charset="-122"/>
                <a:sym typeface="+mn-ea"/>
              </a:rPr>
              <a:t>精度。同时，陶瓷粒子在光固化</a:t>
            </a:r>
            <a:r>
              <a:rPr lang="zh-CN" dirty="0" err="1">
                <a:latin typeface="FZDaHei-B02S" panose="02000000000000000000" charset="-122"/>
                <a:ea typeface="FZDaHei-B02S" panose="02000000000000000000" charset="-122"/>
                <a:cs typeface="FZDaHei-B02S" panose="02000000000000000000" charset="-122"/>
                <a:sym typeface="+mn-ea"/>
              </a:rPr>
              <a:t>工作</a:t>
            </a:r>
            <a:r>
              <a:rPr lang="zh-CN" altLang="en-US" dirty="0">
                <a:latin typeface="FZDaHei-B02S" panose="02000000000000000000" charset="-122"/>
                <a:ea typeface="FZDaHei-B02S" panose="02000000000000000000" charset="-122"/>
                <a:cs typeface="FZDaHei-B02S" panose="02000000000000000000" charset="-122"/>
                <a:sym typeface="+mn-ea"/>
              </a:rPr>
              <a:t>波段</a:t>
            </a:r>
            <a:r>
              <a:rPr dirty="0" err="1">
                <a:latin typeface="FZDaHei-B02S" panose="02000000000000000000" charset="-122"/>
                <a:ea typeface="FZDaHei-B02S" panose="02000000000000000000" charset="-122"/>
                <a:cs typeface="FZDaHei-B02S" panose="02000000000000000000" charset="-122"/>
                <a:sym typeface="+mn-ea"/>
              </a:rPr>
              <a:t>下表现出更大的吸收和</a:t>
            </a:r>
            <a:r>
              <a:rPr lang="zh-CN" dirty="0" err="1">
                <a:latin typeface="FZDaHei-B02S" panose="02000000000000000000" charset="-122"/>
                <a:ea typeface="FZDaHei-B02S" panose="02000000000000000000" charset="-122"/>
                <a:cs typeface="FZDaHei-B02S" panose="02000000000000000000" charset="-122"/>
                <a:sym typeface="+mn-ea"/>
              </a:rPr>
              <a:t>散</a:t>
            </a:r>
            <a:r>
              <a:rPr dirty="0" err="1">
                <a:latin typeface="FZDaHei-B02S" panose="02000000000000000000" charset="-122"/>
                <a:ea typeface="FZDaHei-B02S" panose="02000000000000000000" charset="-122"/>
                <a:cs typeface="FZDaHei-B02S" panose="02000000000000000000" charset="-122"/>
                <a:sym typeface="+mn-ea"/>
              </a:rPr>
              <a:t>射，这对 </a:t>
            </a:r>
            <a:r>
              <a:rPr lang="en-US" dirty="0" err="1">
                <a:latin typeface="FZDaHei-B02S" panose="02000000000000000000" charset="-122"/>
                <a:ea typeface="FZDaHei-B02S" panose="02000000000000000000" charset="-122"/>
                <a:cs typeface="FZDaHei-B02S" panose="02000000000000000000" charset="-122"/>
                <a:sym typeface="+mn-ea"/>
              </a:rPr>
              <a:t>SLA </a:t>
            </a:r>
            <a:r>
              <a:rPr dirty="0" err="1">
                <a:latin typeface="FZDaHei-B02S" panose="02000000000000000000" charset="-122"/>
                <a:ea typeface="FZDaHei-B02S" panose="02000000000000000000" charset="-122"/>
                <a:cs typeface="FZDaHei-B02S" panose="02000000000000000000" charset="-122"/>
                <a:sym typeface="+mn-ea"/>
              </a:rPr>
              <a:t>工艺</a:t>
            </a:r>
            <a:r>
              <a:rPr lang="zh-CN" dirty="0" err="1">
                <a:latin typeface="FZDaHei-B02S" panose="02000000000000000000" charset="-122"/>
                <a:ea typeface="FZDaHei-B02S" panose="02000000000000000000" charset="-122"/>
                <a:cs typeface="FZDaHei-B02S" panose="02000000000000000000" charset="-122"/>
                <a:sym typeface="+mn-ea"/>
              </a:rPr>
              <a:t>的陶瓷应用造成了很大</a:t>
            </a:r>
            <a:r>
              <a:rPr dirty="0" err="1">
                <a:latin typeface="FZDaHei-B02S" panose="02000000000000000000" charset="-122"/>
                <a:ea typeface="FZDaHei-B02S" panose="02000000000000000000" charset="-122"/>
                <a:cs typeface="FZDaHei-B02S" panose="02000000000000000000" charset="-122"/>
                <a:sym typeface="+mn-ea"/>
              </a:rPr>
              <a:t>挑战</a:t>
            </a:r>
            <a:r>
              <a:rPr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a:p>
            <a:r>
              <a:rPr dirty="0" err="1">
                <a:latin typeface="FZDaHei-B02S" panose="02000000000000000000" charset="-122"/>
                <a:ea typeface="FZDaHei-B02S" panose="02000000000000000000" charset="-122"/>
                <a:cs typeface="FZDaHei-B02S" panose="02000000000000000000" charset="-122"/>
                <a:sym typeface="+mn-ea"/>
              </a:rPr>
              <a:t>另外，由于本实验所采用的</a:t>
            </a:r>
            <a:r>
              <a:rPr dirty="0">
                <a:latin typeface="FZDaHei-B02S" panose="02000000000000000000" charset="-122"/>
                <a:ea typeface="FZDaHei-B02S" panose="02000000000000000000" charset="-122"/>
                <a:cs typeface="FZDaHei-B02S" panose="02000000000000000000" charset="-122"/>
                <a:sym typeface="+mn-ea"/>
              </a:rPr>
              <a:t> LCD</a:t>
            </a:r>
            <a:r>
              <a:rPr lang="zh-CN" altLang="en-US" dirty="0">
                <a:latin typeface="FZDaHei-B02S" panose="02000000000000000000" charset="-122"/>
                <a:ea typeface="FZDaHei-B02S" panose="02000000000000000000" charset="-122"/>
                <a:cs typeface="FZDaHei-B02S" panose="02000000000000000000" charset="-122"/>
                <a:sym typeface="+mn-ea"/>
              </a:rPr>
              <a:t>（屏幕材料）</a:t>
            </a:r>
            <a:r>
              <a:rPr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光固化打印机工作波长在</a:t>
            </a:r>
            <a:r>
              <a:rPr dirty="0">
                <a:latin typeface="FZDaHei-B02S" panose="02000000000000000000" charset="-122"/>
                <a:ea typeface="FZDaHei-B02S" panose="02000000000000000000" charset="-122"/>
                <a:cs typeface="FZDaHei-B02S" panose="02000000000000000000" charset="-122"/>
                <a:sym typeface="+mn-ea"/>
              </a:rPr>
              <a:t> 395nm </a:t>
            </a:r>
            <a:r>
              <a:rPr dirty="0" err="1">
                <a:latin typeface="FZDaHei-B02S" panose="02000000000000000000" charset="-122"/>
                <a:ea typeface="FZDaHei-B02S" panose="02000000000000000000" charset="-122"/>
                <a:cs typeface="FZDaHei-B02S" panose="02000000000000000000" charset="-122"/>
                <a:sym typeface="+mn-ea"/>
              </a:rPr>
              <a:t>附近，所以在该波段存在较大吸收峰的物质不适用于采用该成型方法</a:t>
            </a:r>
            <a:r>
              <a:rPr dirty="0">
                <a:latin typeface="FZDaHei-B02S" panose="02000000000000000000" charset="-122"/>
                <a:ea typeface="FZDaHei-B02S" panose="02000000000000000000" charset="-122"/>
                <a:cs typeface="FZDaHei-B02S" panose="02000000000000000000" charset="-122"/>
                <a:sym typeface="+mn-ea"/>
              </a:rPr>
              <a:t>。</a:t>
            </a:r>
            <a:r>
              <a:rPr lang="en-US" dirty="0">
                <a:latin typeface="FZDaHei-B02S" panose="02000000000000000000" charset="-122"/>
                <a:ea typeface="FZDaHei-B02S" panose="02000000000000000000" charset="-122"/>
                <a:cs typeface="FZDaHei-B02S" panose="02000000000000000000" charset="-122"/>
                <a:sym typeface="+mn-ea"/>
              </a:rPr>
              <a:t>(</a:t>
            </a:r>
            <a:r>
              <a:rPr lang="en-US" altLang="zh-CN" dirty="0">
                <a:latin typeface="FZDaHei-B02S" panose="02000000000000000000" charset="-122"/>
                <a:ea typeface="FZDaHei-B02S" panose="02000000000000000000" charset="-122"/>
                <a:cs typeface="FZDaHei-B02S" panose="02000000000000000000" charset="-122"/>
                <a:sym typeface="+mn-ea"/>
              </a:rPr>
              <a:t>b)</a:t>
            </a:r>
            <a:r>
              <a:rPr lang="zh-CN" altLang="en-US" dirty="0">
                <a:latin typeface="FZDaHei-B02S" panose="02000000000000000000" charset="-122"/>
                <a:ea typeface="FZDaHei-B02S" panose="02000000000000000000" charset="-122"/>
                <a:cs typeface="FZDaHei-B02S" panose="02000000000000000000" charset="-122"/>
                <a:sym typeface="+mn-ea"/>
              </a:rPr>
              <a:t>、</a:t>
            </a:r>
            <a:r>
              <a:rPr lang="en-US" altLang="zh-CN" dirty="0">
                <a:latin typeface="FZDaHei-B02S" panose="02000000000000000000" charset="-122"/>
                <a:ea typeface="FZDaHei-B02S" panose="02000000000000000000" charset="-122"/>
                <a:cs typeface="FZDaHei-B02S" panose="02000000000000000000" charset="-122"/>
                <a:sym typeface="+mn-ea"/>
              </a:rPr>
              <a:t>(</a:t>
            </a:r>
            <a:r>
              <a:rPr lang="en-US" altLang="zh-CN" dirty="0">
                <a:latin typeface="FZDaHei-B02S" panose="02000000000000000000" charset="-122"/>
                <a:ea typeface="FZDaHei-B02S" panose="02000000000000000000" charset="-122"/>
                <a:cs typeface="FZDaHei-B02S" panose="02000000000000000000" charset="-122"/>
                <a:sym typeface="+mn-ea"/>
              </a:rPr>
              <a:t>c) </a:t>
            </a:r>
            <a:r>
              <a:rPr dirty="0" err="1">
                <a:latin typeface="FZDaHei-B02S" panose="02000000000000000000" charset="-122"/>
                <a:ea typeface="FZDaHei-B02S" panose="02000000000000000000" charset="-122"/>
                <a:cs typeface="FZDaHei-B02S" panose="02000000000000000000" charset="-122"/>
                <a:sym typeface="+mn-ea"/>
              </a:rPr>
              <a:t>图为 铁氧体 和 二氧化锆 的吸光度曲线，可以看出，铁氧体在紫外段的吸光度较大，相对而言二氧化锆对紫外光的吸收较少，因而是一种更加适合于</a:t>
            </a:r>
            <a:r>
              <a:rPr dirty="0">
                <a:latin typeface="FZDaHei-B02S" panose="02000000000000000000" charset="-122"/>
                <a:ea typeface="FZDaHei-B02S" panose="02000000000000000000" charset="-122"/>
                <a:cs typeface="FZDaHei-B02S" panose="02000000000000000000" charset="-122"/>
                <a:sym typeface="+mn-ea"/>
              </a:rPr>
              <a:t> SLA </a:t>
            </a:r>
            <a:r>
              <a:rPr lang="zh-CN" dirty="0">
                <a:latin typeface="FZDaHei-B02S" panose="02000000000000000000" charset="-122"/>
                <a:ea typeface="FZDaHei-B02S" panose="02000000000000000000" charset="-122"/>
                <a:cs typeface="FZDaHei-B02S" panose="02000000000000000000" charset="-122"/>
                <a:sym typeface="+mn-ea"/>
              </a:rPr>
              <a:t>成型</a:t>
            </a:r>
            <a:r>
              <a:rPr dirty="0" err="1">
                <a:latin typeface="FZDaHei-B02S" panose="02000000000000000000" charset="-122"/>
                <a:ea typeface="FZDaHei-B02S" panose="02000000000000000000" charset="-122"/>
                <a:cs typeface="FZDaHei-B02S" panose="02000000000000000000" charset="-122"/>
                <a:sym typeface="+mn-ea"/>
              </a:rPr>
              <a:t>的材料</a:t>
            </a:r>
            <a:r>
              <a:rPr dirty="0">
                <a:latin typeface="FZDaHei-B02S" panose="02000000000000000000" charset="-122"/>
                <a:ea typeface="FZDaHei-B02S" panose="02000000000000000000" charset="-122"/>
                <a:cs typeface="FZDaHei-B02S" panose="02000000000000000000" charset="-122"/>
                <a:sym typeface="+mn-ea"/>
              </a:rPr>
              <a:t>。</a:t>
            </a:r>
            <a:r>
              <a:rPr lang="zh-CN" altLang="en-US" dirty="0">
                <a:latin typeface="FZDaHei-B02S" panose="02000000000000000000" charset="-122"/>
                <a:ea typeface="FZDaHei-B02S" panose="02000000000000000000" charset="-122"/>
                <a:cs typeface="FZDaHei-B02S" panose="02000000000000000000" charset="-122"/>
                <a:sym typeface="+mn-ea"/>
              </a:rPr>
              <a:t>（左下图纵坐标存疑）</a:t>
            </a:r>
            <a:endParaRPr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dirty="0" err="1">
                <a:latin typeface="FZDaHei-B02S" panose="02000000000000000000" charset="-122"/>
                <a:ea typeface="FZDaHei-B02S" panose="02000000000000000000" charset="-122"/>
                <a:cs typeface="FZDaHei-B02S" panose="02000000000000000000" charset="-122"/>
                <a:sym typeface="+mn-ea"/>
              </a:rPr>
              <a:t>为了进一步获取合适的浆料配比和粉末粒径，我们通过理论分析、文献查找和逆向工程相结合的方式</a:t>
            </a:r>
            <a:r>
              <a:rPr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a:p>
            <a:r>
              <a:rPr dirty="0" err="1">
                <a:latin typeface="FZDaHei-B02S" panose="02000000000000000000" charset="-122"/>
                <a:ea typeface="FZDaHei-B02S" panose="02000000000000000000" charset="-122"/>
                <a:cs typeface="FZDaHei-B02S" panose="02000000000000000000" charset="-122"/>
                <a:sym typeface="+mn-ea"/>
              </a:rPr>
              <a:t>首先是理论分析。我们假设陶瓷的颗粒为球体，当陶瓷颗粒采用密排结构时，它的结构间隙率为</a:t>
            </a:r>
            <a:r>
              <a:rPr dirty="0">
                <a:latin typeface="FZDaHei-B02S" panose="02000000000000000000" charset="-122"/>
                <a:ea typeface="FZDaHei-B02S" panose="02000000000000000000" charset="-122"/>
                <a:cs typeface="FZDaHei-B02S" panose="02000000000000000000" charset="-122"/>
                <a:sym typeface="+mn-ea"/>
              </a:rPr>
              <a:t> 25.95%</a:t>
            </a:r>
            <a:r>
              <a:rPr lang="zh-CN" dirty="0">
                <a:latin typeface="FZDaHei-B02S" panose="02000000000000000000" charset="-122"/>
                <a:ea typeface="FZDaHei-B02S" panose="02000000000000000000" charset="-122"/>
                <a:cs typeface="FZDaHei-B02S" panose="02000000000000000000" charset="-122"/>
                <a:sym typeface="+mn-ea"/>
              </a:rPr>
              <a:t>；</a:t>
            </a:r>
            <a:r>
              <a:rPr dirty="0" err="1">
                <a:latin typeface="FZDaHei-B02S" panose="02000000000000000000" charset="-122"/>
                <a:ea typeface="FZDaHei-B02S" panose="02000000000000000000" charset="-122"/>
                <a:cs typeface="FZDaHei-B02S" panose="02000000000000000000" charset="-122"/>
                <a:sym typeface="+mn-ea"/>
              </a:rPr>
              <a:t>若粉末在空间中呈现完全宽松的随机分布（这更接近实际情况</a:t>
            </a:r>
            <a:r>
              <a:rPr dirty="0">
                <a:latin typeface="FZDaHei-B02S" panose="02000000000000000000" charset="-122"/>
                <a:ea typeface="FZDaHei-B02S" panose="02000000000000000000" charset="-122"/>
                <a:cs typeface="FZDaHei-B02S" panose="02000000000000000000" charset="-122"/>
                <a:sym typeface="+mn-ea"/>
              </a:rPr>
              <a:t>），</a:t>
            </a:r>
            <a:r>
              <a:rPr dirty="0" err="1">
                <a:latin typeface="FZDaHei-B02S" panose="02000000000000000000" charset="-122"/>
                <a:ea typeface="FZDaHei-B02S" panose="02000000000000000000" charset="-122"/>
                <a:cs typeface="FZDaHei-B02S" panose="02000000000000000000" charset="-122"/>
                <a:sym typeface="+mn-ea"/>
              </a:rPr>
              <a:t>则由</a:t>
            </a:r>
            <a:r>
              <a:rPr dirty="0">
                <a:latin typeface="FZDaHei-B02S" panose="02000000000000000000" charset="-122"/>
                <a:ea typeface="FZDaHei-B02S" panose="02000000000000000000" charset="-122"/>
                <a:cs typeface="FZDaHei-B02S" panose="02000000000000000000" charset="-122"/>
                <a:sym typeface="+mn-ea"/>
              </a:rPr>
              <a:t> Bernal </a:t>
            </a:r>
            <a:r>
              <a:rPr lang="en-US" dirty="0">
                <a:latin typeface="FZDaHei-B02S" panose="02000000000000000000" charset="-122"/>
                <a:ea typeface="FZDaHei-B02S" panose="02000000000000000000" charset="-122"/>
                <a:cs typeface="FZDaHei-B02S" panose="02000000000000000000" charset="-122"/>
                <a:sym typeface="+mn-ea"/>
              </a:rPr>
              <a:t>(</a:t>
            </a:r>
            <a:r>
              <a:rPr lang="en-US" dirty="0" err="1">
                <a:latin typeface="FZDaHei-B02S" panose="02000000000000000000" charset="-122"/>
                <a:ea typeface="FZDaHei-B02S" panose="02000000000000000000" charset="-122"/>
                <a:cs typeface="FZDaHei-B02S" panose="02000000000000000000" charset="-122"/>
                <a:sym typeface="+mn-ea"/>
              </a:rPr>
              <a:t>伯纳尔</a:t>
            </a:r>
            <a:r>
              <a:rPr lang="en-US"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等人的研究，这种结构中的孔隙率为</a:t>
            </a:r>
            <a:r>
              <a:rPr dirty="0">
                <a:latin typeface="FZDaHei-B02S" panose="02000000000000000000" charset="-122"/>
                <a:ea typeface="FZDaHei-B02S" panose="02000000000000000000" charset="-122"/>
                <a:cs typeface="FZDaHei-B02S" panose="02000000000000000000" charset="-122"/>
                <a:sym typeface="+mn-ea"/>
              </a:rPr>
              <a:t> 36.34% (Bernal close packing limit</a:t>
            </a:r>
            <a:r>
              <a:rPr lang="en-US" dirty="0">
                <a:latin typeface="FZDaHei-B02S" panose="02000000000000000000" charset="-122"/>
                <a:ea typeface="FZDaHei-B02S" panose="02000000000000000000" charset="-122"/>
                <a:cs typeface="FZDaHei-B02S" panose="02000000000000000000" charset="-122"/>
                <a:sym typeface="+mn-ea"/>
              </a:rPr>
              <a:t>)</a:t>
            </a:r>
            <a:r>
              <a:rPr lang="zh-CN" altLang="en-US"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a:p>
            <a:r>
              <a:rPr dirty="0" err="1">
                <a:latin typeface="FZDaHei-B02S" panose="02000000000000000000" charset="-122"/>
                <a:ea typeface="FZDaHei-B02S" panose="02000000000000000000" charset="-122"/>
                <a:cs typeface="FZDaHei-B02S" panose="02000000000000000000" charset="-122"/>
                <a:sym typeface="+mn-ea"/>
              </a:rPr>
              <a:t>由上可</a:t>
            </a:r>
            <a:r>
              <a:rPr lang="zh-CN" altLang="en-US" dirty="0">
                <a:latin typeface="FZDaHei-B02S" panose="02000000000000000000" charset="-122"/>
                <a:ea typeface="FZDaHei-B02S" panose="02000000000000000000" charset="-122"/>
                <a:cs typeface="FZDaHei-B02S" panose="02000000000000000000" charset="-122"/>
                <a:sym typeface="+mn-ea"/>
              </a:rPr>
              <a:t>知，</a:t>
            </a:r>
            <a:r>
              <a:rPr dirty="0" err="1">
                <a:latin typeface="FZDaHei-B02S" panose="02000000000000000000" charset="-122"/>
                <a:ea typeface="FZDaHei-B02S" panose="02000000000000000000" charset="-122"/>
                <a:cs typeface="FZDaHei-B02S" panose="02000000000000000000" charset="-122"/>
                <a:sym typeface="+mn-ea"/>
              </a:rPr>
              <a:t>为了使这些粉末充分分离，实用浆料树脂占比</a:t>
            </a:r>
            <a:r>
              <a:rPr lang="zh-CN" dirty="0" err="1">
                <a:latin typeface="FZDaHei-B02S" panose="02000000000000000000" charset="-122"/>
                <a:ea typeface="FZDaHei-B02S" panose="02000000000000000000" charset="-122"/>
                <a:cs typeface="FZDaHei-B02S" panose="02000000000000000000" charset="-122"/>
                <a:sym typeface="+mn-ea"/>
              </a:rPr>
              <a:t>至少应当大于</a:t>
            </a:r>
            <a:r>
              <a:rPr dirty="0">
                <a:latin typeface="FZDaHei-B02S" panose="02000000000000000000" charset="-122"/>
                <a:ea typeface="FZDaHei-B02S" panose="02000000000000000000" charset="-122"/>
                <a:cs typeface="FZDaHei-B02S" panose="02000000000000000000" charset="-122"/>
                <a:sym typeface="+mn-ea"/>
              </a:rPr>
              <a:t> 25.95%~36.34% </a:t>
            </a:r>
            <a:r>
              <a:rPr dirty="0" err="1">
                <a:latin typeface="FZDaHei-B02S" panose="02000000000000000000" charset="-122"/>
                <a:ea typeface="FZDaHei-B02S" panose="02000000000000000000" charset="-122"/>
                <a:cs typeface="FZDaHei-B02S" panose="02000000000000000000" charset="-122"/>
                <a:sym typeface="+mn-ea"/>
              </a:rPr>
              <a:t>，对应粉末体积比在</a:t>
            </a:r>
            <a:r>
              <a:rPr dirty="0">
                <a:latin typeface="FZDaHei-B02S" panose="02000000000000000000" charset="-122"/>
                <a:ea typeface="FZDaHei-B02S" panose="02000000000000000000" charset="-122"/>
                <a:cs typeface="FZDaHei-B02S" panose="02000000000000000000" charset="-122"/>
                <a:sym typeface="+mn-ea"/>
              </a:rPr>
              <a:t> 63.66%~74.05% </a:t>
            </a:r>
            <a:r>
              <a:rPr dirty="0" err="1">
                <a:latin typeface="FZDaHei-B02S" panose="02000000000000000000" charset="-122"/>
                <a:ea typeface="FZDaHei-B02S" panose="02000000000000000000" charset="-122"/>
                <a:cs typeface="FZDaHei-B02S" panose="02000000000000000000" charset="-122"/>
                <a:sym typeface="+mn-ea"/>
              </a:rPr>
              <a:t>之间，考虑粉末表面对树脂分子的吸收，实际的粉末含量最好保持在</a:t>
            </a:r>
            <a:r>
              <a:rPr lang="zh-CN" dirty="0" err="1">
                <a:latin typeface="FZDaHei-B02S" panose="02000000000000000000" charset="-122"/>
                <a:ea typeface="FZDaHei-B02S" panose="02000000000000000000" charset="-122"/>
                <a:cs typeface="FZDaHei-B02S" panose="02000000000000000000" charset="-122"/>
                <a:sym typeface="+mn-ea"/>
              </a:rPr>
              <a:t>体积比</a:t>
            </a:r>
            <a:r>
              <a:rPr dirty="0">
                <a:latin typeface="FZDaHei-B02S" panose="02000000000000000000" charset="-122"/>
                <a:ea typeface="FZDaHei-B02S" panose="02000000000000000000" charset="-122"/>
                <a:cs typeface="FZDaHei-B02S" panose="02000000000000000000" charset="-122"/>
                <a:sym typeface="+mn-ea"/>
              </a:rPr>
              <a:t> 60% </a:t>
            </a:r>
            <a:r>
              <a:rPr dirty="0" err="1">
                <a:latin typeface="FZDaHei-B02S" panose="02000000000000000000" charset="-122"/>
                <a:ea typeface="FZDaHei-B02S" panose="02000000000000000000" charset="-122"/>
                <a:cs typeface="FZDaHei-B02S" panose="02000000000000000000" charset="-122"/>
                <a:sym typeface="+mn-ea"/>
              </a:rPr>
              <a:t>以下</a:t>
            </a:r>
            <a:r>
              <a:rPr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dirty="0" err="1">
                <a:latin typeface="FZDaHei-B02S" panose="02000000000000000000" charset="-122"/>
                <a:ea typeface="FZDaHei-B02S" panose="02000000000000000000" charset="-122"/>
                <a:cs typeface="FZDaHei-B02S" panose="02000000000000000000" charset="-122"/>
                <a:sym typeface="+mn-ea"/>
              </a:rPr>
              <a:t>逆向工程方面，我们对某种商业的陶瓷浆料</a:t>
            </a:r>
            <a:r>
              <a:rPr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需要专业的陶瓷打印机，打一层需要刮刀刮一次，机器成本较昂贵</a:t>
            </a:r>
            <a:r>
              <a:rPr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进行热重分析，结果如下所示，</a:t>
            </a:r>
            <a:r>
              <a:rPr lang="zh-CN" dirty="0" err="1">
                <a:latin typeface="FZDaHei-B02S" panose="02000000000000000000" charset="-122"/>
                <a:ea typeface="FZDaHei-B02S" panose="02000000000000000000" charset="-122"/>
                <a:cs typeface="FZDaHei-B02S" panose="02000000000000000000" charset="-122"/>
                <a:sym typeface="+mn-ea"/>
              </a:rPr>
              <a:t>（</a:t>
            </a:r>
            <a:r>
              <a:rPr lang="en-US" altLang="zh-CN" dirty="0" err="1">
                <a:latin typeface="FZDaHei-B02S" panose="02000000000000000000" charset="-122"/>
                <a:ea typeface="FZDaHei-B02S" panose="02000000000000000000" charset="-122"/>
                <a:cs typeface="FZDaHei-B02S" panose="02000000000000000000" charset="-122"/>
                <a:sym typeface="+mn-ea"/>
              </a:rPr>
              <a:t>a</a:t>
            </a:r>
            <a:r>
              <a:rPr lang="zh-CN" dirty="0" err="1">
                <a:latin typeface="FZDaHei-B02S" panose="02000000000000000000" charset="-122"/>
                <a:ea typeface="FZDaHei-B02S" panose="02000000000000000000" charset="-122"/>
                <a:cs typeface="FZDaHei-B02S" panose="02000000000000000000" charset="-122"/>
                <a:sym typeface="+mn-ea"/>
              </a:rPr>
              <a:t>）</a:t>
            </a:r>
            <a:r>
              <a:rPr dirty="0" err="1">
                <a:latin typeface="FZDaHei-B02S" panose="02000000000000000000" charset="-122"/>
                <a:ea typeface="FZDaHei-B02S" panose="02000000000000000000" charset="-122"/>
                <a:cs typeface="FZDaHei-B02S" panose="02000000000000000000" charset="-122"/>
                <a:sym typeface="+mn-ea"/>
              </a:rPr>
              <a:t>图显示的是热重升温曲线，</a:t>
            </a:r>
            <a:r>
              <a:rPr lang="zh-CN" dirty="0" err="1">
                <a:latin typeface="FZDaHei-B02S" panose="02000000000000000000" charset="-122"/>
                <a:ea typeface="FZDaHei-B02S" panose="02000000000000000000" charset="-122"/>
                <a:cs typeface="FZDaHei-B02S" panose="02000000000000000000" charset="-122"/>
                <a:sym typeface="+mn-ea"/>
              </a:rPr>
              <a:t>（</a:t>
            </a:r>
            <a:r>
              <a:rPr lang="en-US" altLang="zh-CN" dirty="0" err="1">
                <a:latin typeface="FZDaHei-B02S" panose="02000000000000000000" charset="-122"/>
                <a:ea typeface="FZDaHei-B02S" panose="02000000000000000000" charset="-122"/>
                <a:cs typeface="FZDaHei-B02S" panose="02000000000000000000" charset="-122"/>
                <a:sym typeface="+mn-ea"/>
              </a:rPr>
              <a:t>b</a:t>
            </a:r>
            <a:r>
              <a:rPr lang="zh-CN" dirty="0" err="1">
                <a:latin typeface="FZDaHei-B02S" panose="02000000000000000000" charset="-122"/>
                <a:ea typeface="FZDaHei-B02S" panose="02000000000000000000" charset="-122"/>
                <a:cs typeface="FZDaHei-B02S" panose="02000000000000000000" charset="-122"/>
                <a:sym typeface="+mn-ea"/>
              </a:rPr>
              <a:t>）</a:t>
            </a:r>
            <a:r>
              <a:rPr dirty="0" err="1">
                <a:latin typeface="FZDaHei-B02S" panose="02000000000000000000" charset="-122"/>
                <a:ea typeface="FZDaHei-B02S" panose="02000000000000000000" charset="-122"/>
                <a:cs typeface="FZDaHei-B02S" panose="02000000000000000000" charset="-122"/>
                <a:sym typeface="+mn-ea"/>
              </a:rPr>
              <a:t>图显示浆料中的有机相在</a:t>
            </a:r>
            <a:r>
              <a:rPr dirty="0">
                <a:latin typeface="FZDaHei-B02S" panose="02000000000000000000" charset="-122"/>
                <a:ea typeface="FZDaHei-B02S" panose="02000000000000000000" charset="-122"/>
                <a:cs typeface="FZDaHei-B02S" panose="02000000000000000000" charset="-122"/>
                <a:sym typeface="+mn-ea"/>
              </a:rPr>
              <a:t> 450℃ </a:t>
            </a:r>
            <a:r>
              <a:rPr dirty="0" err="1">
                <a:latin typeface="FZDaHei-B02S" panose="02000000000000000000" charset="-122"/>
                <a:ea typeface="FZDaHei-B02S" panose="02000000000000000000" charset="-122"/>
                <a:cs typeface="FZDaHei-B02S" panose="02000000000000000000" charset="-122"/>
                <a:sym typeface="+mn-ea"/>
              </a:rPr>
              <a:t>附近分解完全，剩余质量在</a:t>
            </a:r>
            <a:r>
              <a:rPr dirty="0">
                <a:latin typeface="FZDaHei-B02S" panose="02000000000000000000" charset="-122"/>
                <a:ea typeface="FZDaHei-B02S" panose="02000000000000000000" charset="-122"/>
                <a:cs typeface="FZDaHei-B02S" panose="02000000000000000000" charset="-122"/>
                <a:sym typeface="+mn-ea"/>
              </a:rPr>
              <a:t> 74.5355% </a:t>
            </a:r>
            <a:r>
              <a:rPr dirty="0" err="1">
                <a:latin typeface="FZDaHei-B02S" panose="02000000000000000000" charset="-122"/>
                <a:ea typeface="FZDaHei-B02S" panose="02000000000000000000" charset="-122"/>
                <a:cs typeface="FZDaHei-B02S" panose="02000000000000000000" charset="-122"/>
                <a:sym typeface="+mn-ea"/>
              </a:rPr>
              <a:t>附近，折合粉末体积比在</a:t>
            </a:r>
            <a:r>
              <a:rPr dirty="0">
                <a:latin typeface="FZDaHei-B02S" panose="02000000000000000000" charset="-122"/>
                <a:ea typeface="FZDaHei-B02S" panose="02000000000000000000" charset="-122"/>
                <a:cs typeface="FZDaHei-B02S" panose="02000000000000000000" charset="-122"/>
                <a:sym typeface="+mn-ea"/>
              </a:rPr>
              <a:t> 58% </a:t>
            </a:r>
            <a:r>
              <a:rPr dirty="0" err="1">
                <a:latin typeface="FZDaHei-B02S" panose="02000000000000000000" charset="-122"/>
                <a:ea typeface="FZDaHei-B02S" panose="02000000000000000000" charset="-122"/>
                <a:cs typeface="FZDaHei-B02S" panose="02000000000000000000" charset="-122"/>
                <a:sym typeface="+mn-ea"/>
              </a:rPr>
              <a:t>附近，和</a:t>
            </a:r>
            <a:r>
              <a:rPr lang="zh-CN" altLang="en-US" dirty="0">
                <a:latin typeface="FZDaHei-B02S" panose="02000000000000000000" charset="-122"/>
                <a:ea typeface="FZDaHei-B02S" panose="02000000000000000000" charset="-122"/>
                <a:cs typeface="FZDaHei-B02S" panose="02000000000000000000" charset="-122"/>
                <a:sym typeface="+mn-ea"/>
              </a:rPr>
              <a:t>理论预期一致。</a:t>
            </a:r>
            <a:endParaRPr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dirty="0" err="1">
                <a:latin typeface="FZDaHei-B02S" panose="02000000000000000000" charset="-122"/>
                <a:ea typeface="FZDaHei-B02S" panose="02000000000000000000" charset="-122"/>
                <a:cs typeface="FZDaHei-B02S" panose="02000000000000000000" charset="-122"/>
                <a:sym typeface="+mn-ea"/>
              </a:rPr>
              <a:t>最后，我们通过文献查找，发现当粉末体积占比超过</a:t>
            </a:r>
            <a:r>
              <a:rPr dirty="0">
                <a:latin typeface="FZDaHei-B02S" panose="02000000000000000000" charset="-122"/>
                <a:ea typeface="FZDaHei-B02S" panose="02000000000000000000" charset="-122"/>
                <a:cs typeface="FZDaHei-B02S" panose="02000000000000000000" charset="-122"/>
                <a:sym typeface="+mn-ea"/>
              </a:rPr>
              <a:t> 60% </a:t>
            </a:r>
            <a:r>
              <a:rPr dirty="0" err="1">
                <a:latin typeface="FZDaHei-B02S" panose="02000000000000000000" charset="-122"/>
                <a:ea typeface="FZDaHei-B02S" panose="02000000000000000000" charset="-122"/>
                <a:cs typeface="FZDaHei-B02S" panose="02000000000000000000" charset="-122"/>
                <a:sym typeface="+mn-ea"/>
              </a:rPr>
              <a:t>时浆料的黏度会明显增大</a:t>
            </a:r>
            <a:r>
              <a:rPr lang="zh-CN" dirty="0" err="1">
                <a:latin typeface="FZDaHei-B02S" panose="02000000000000000000" charset="-122"/>
                <a:ea typeface="FZDaHei-B02S" panose="02000000000000000000" charset="-122"/>
                <a:cs typeface="FZDaHei-B02S" panose="02000000000000000000" charset="-122"/>
                <a:sym typeface="+mn-ea"/>
              </a:rPr>
              <a:t>（</a:t>
            </a:r>
            <a:r>
              <a:rPr lang="en-US" altLang="zh-CN" dirty="0" err="1">
                <a:latin typeface="FZDaHei-B02S" panose="02000000000000000000" charset="-122"/>
                <a:ea typeface="FZDaHei-B02S" panose="02000000000000000000" charset="-122"/>
                <a:cs typeface="FZDaHei-B02S" panose="02000000000000000000" charset="-122"/>
                <a:sym typeface="+mn-ea"/>
              </a:rPr>
              <a:t>d </a:t>
            </a:r>
            <a:r>
              <a:rPr lang="zh-CN" altLang="en-US" dirty="0" err="1">
                <a:latin typeface="FZDaHei-B02S" panose="02000000000000000000" charset="-122"/>
                <a:ea typeface="FZDaHei-B02S" panose="02000000000000000000" charset="-122"/>
                <a:cs typeface="FZDaHei-B02S" panose="02000000000000000000" charset="-122"/>
                <a:sym typeface="+mn-ea"/>
              </a:rPr>
              <a:t>图所示</a:t>
            </a:r>
            <a:r>
              <a:rPr lang="zh-CN" dirty="0" err="1">
                <a:latin typeface="FZDaHei-B02S" panose="02000000000000000000" charset="-122"/>
                <a:ea typeface="FZDaHei-B02S" panose="02000000000000000000" charset="-122"/>
                <a:cs typeface="FZDaHei-B02S" panose="02000000000000000000" charset="-122"/>
                <a:sym typeface="+mn-ea"/>
              </a:rPr>
              <a:t>）</a:t>
            </a:r>
            <a:r>
              <a:rPr dirty="0" err="1">
                <a:latin typeface="FZDaHei-B02S" panose="02000000000000000000" charset="-122"/>
                <a:ea typeface="FZDaHei-B02S" panose="02000000000000000000" charset="-122"/>
                <a:cs typeface="FZDaHei-B02S" panose="02000000000000000000" charset="-122"/>
                <a:sym typeface="+mn-ea"/>
              </a:rPr>
              <a:t>，由</a:t>
            </a:r>
            <a:r>
              <a:rPr dirty="0">
                <a:latin typeface="FZDaHei-B02S" panose="02000000000000000000" charset="-122"/>
                <a:ea typeface="FZDaHei-B02S" panose="02000000000000000000" charset="-122"/>
                <a:cs typeface="FZDaHei-B02S" panose="02000000000000000000" charset="-122"/>
                <a:sym typeface="+mn-ea"/>
              </a:rPr>
              <a:t> Krieger-Dougherty (</a:t>
            </a:r>
            <a:r>
              <a:rPr dirty="0" err="1">
                <a:latin typeface="FZDaHei-B02S" panose="02000000000000000000" charset="-122"/>
                <a:ea typeface="FZDaHei-B02S" panose="02000000000000000000" charset="-122"/>
                <a:cs typeface="FZDaHei-B02S" panose="02000000000000000000" charset="-122"/>
                <a:sym typeface="+mn-ea"/>
              </a:rPr>
              <a:t>克里格-多尔蒂</a:t>
            </a:r>
            <a:r>
              <a:rPr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公式描述。同时，当分散剂的质量分数为</a:t>
            </a:r>
            <a:r>
              <a:rPr dirty="0">
                <a:latin typeface="FZDaHei-B02S" panose="02000000000000000000" charset="-122"/>
                <a:ea typeface="FZDaHei-B02S" panose="02000000000000000000" charset="-122"/>
                <a:cs typeface="FZDaHei-B02S" panose="02000000000000000000" charset="-122"/>
                <a:sym typeface="+mn-ea"/>
              </a:rPr>
              <a:t> 2% </a:t>
            </a:r>
            <a:r>
              <a:rPr dirty="0" err="1">
                <a:latin typeface="FZDaHei-B02S" panose="02000000000000000000" charset="-122"/>
                <a:ea typeface="FZDaHei-B02S" panose="02000000000000000000" charset="-122"/>
                <a:cs typeface="FZDaHei-B02S" panose="02000000000000000000" charset="-122"/>
                <a:sym typeface="+mn-ea"/>
              </a:rPr>
              <a:t>左右时</a:t>
            </a:r>
            <a:r>
              <a:rPr lang="zh-CN" dirty="0" err="1">
                <a:latin typeface="FZDaHei-B02S" panose="02000000000000000000" charset="-122"/>
                <a:ea typeface="FZDaHei-B02S" panose="02000000000000000000" charset="-122"/>
                <a:cs typeface="FZDaHei-B02S" panose="02000000000000000000" charset="-122"/>
                <a:sym typeface="+mn-ea"/>
              </a:rPr>
              <a:t>（</a:t>
            </a:r>
            <a:r>
              <a:rPr lang="en-US" altLang="zh-CN" dirty="0" err="1">
                <a:latin typeface="FZDaHei-B02S" panose="02000000000000000000" charset="-122"/>
                <a:ea typeface="FZDaHei-B02S" panose="02000000000000000000" charset="-122"/>
                <a:cs typeface="FZDaHei-B02S" panose="02000000000000000000" charset="-122"/>
                <a:sym typeface="+mn-ea"/>
              </a:rPr>
              <a:t>b </a:t>
            </a:r>
            <a:r>
              <a:rPr lang="zh-CN" altLang="en-US" dirty="0" err="1">
                <a:latin typeface="FZDaHei-B02S" panose="02000000000000000000" charset="-122"/>
                <a:ea typeface="FZDaHei-B02S" panose="02000000000000000000" charset="-122"/>
                <a:cs typeface="FZDaHei-B02S" panose="02000000000000000000" charset="-122"/>
                <a:sym typeface="+mn-ea"/>
              </a:rPr>
              <a:t>图所示</a:t>
            </a:r>
            <a:r>
              <a:rPr lang="zh-CN" dirty="0" err="1">
                <a:latin typeface="FZDaHei-B02S" panose="02000000000000000000" charset="-122"/>
                <a:ea typeface="FZDaHei-B02S" panose="02000000000000000000" charset="-122"/>
                <a:cs typeface="FZDaHei-B02S" panose="02000000000000000000" charset="-122"/>
                <a:sym typeface="+mn-ea"/>
              </a:rPr>
              <a:t>）</a:t>
            </a:r>
            <a:r>
              <a:rPr dirty="0" err="1">
                <a:latin typeface="FZDaHei-B02S" panose="02000000000000000000" charset="-122"/>
                <a:ea typeface="FZDaHei-B02S" panose="02000000000000000000" charset="-122"/>
                <a:cs typeface="FZDaHei-B02S" panose="02000000000000000000" charset="-122"/>
                <a:sym typeface="+mn-ea"/>
              </a:rPr>
              <a:t>，分散剂使得浆料的粘度下降的程度最大</a:t>
            </a:r>
            <a:r>
              <a:rPr dirty="0">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文献采用酯高分子分散剂</a:t>
            </a:r>
            <a:r>
              <a:rPr dirty="0">
                <a:latin typeface="FZDaHei-B02S" panose="02000000000000000000" charset="-122"/>
                <a:ea typeface="FZDaHei-B02S" panose="02000000000000000000" charset="-122"/>
                <a:cs typeface="FZDaHei-B02S" panose="02000000000000000000" charset="-122"/>
                <a:sym typeface="+mn-ea"/>
              </a:rPr>
              <a:t> KOS110)。</a:t>
            </a:r>
            <a:endParaRPr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dirty="0" err="1">
                <a:latin typeface="FZDaHei-B02S" panose="02000000000000000000" charset="-122"/>
                <a:ea typeface="FZDaHei-B02S" panose="02000000000000000000" charset="-122"/>
                <a:cs typeface="FZDaHei-B02S" panose="02000000000000000000" charset="-122"/>
                <a:sym typeface="+mn-ea"/>
              </a:rPr>
              <a:t>为了进一步改善浆料的流动性能以及烧结性能，我们还考察了</a:t>
            </a:r>
            <a:r>
              <a:rPr lang="zh-CN" dirty="0" err="1">
                <a:latin typeface="FZDaHei-B02S" panose="02000000000000000000" charset="-122"/>
                <a:ea typeface="FZDaHei-B02S" panose="02000000000000000000" charset="-122"/>
                <a:cs typeface="FZDaHei-B02S" panose="02000000000000000000" charset="-122"/>
                <a:sym typeface="+mn-ea"/>
              </a:rPr>
              <a:t>陶瓷</a:t>
            </a:r>
            <a:r>
              <a:rPr dirty="0" err="1">
                <a:latin typeface="FZDaHei-B02S" panose="02000000000000000000" charset="-122"/>
                <a:ea typeface="FZDaHei-B02S" panose="02000000000000000000" charset="-122"/>
                <a:cs typeface="FZDaHei-B02S" panose="02000000000000000000" charset="-122"/>
                <a:sym typeface="+mn-ea"/>
              </a:rPr>
              <a:t>粉末 粒径分布</a:t>
            </a:r>
            <a:r>
              <a:rPr dirty="0">
                <a:latin typeface="FZDaHei-B02S" panose="02000000000000000000" charset="-122"/>
                <a:ea typeface="FZDaHei-B02S" panose="02000000000000000000" charset="-122"/>
                <a:cs typeface="FZDaHei-B02S" panose="02000000000000000000" charset="-122"/>
                <a:sym typeface="+mn-ea"/>
              </a:rPr>
              <a:t> (PSD) </a:t>
            </a:r>
            <a:r>
              <a:rPr dirty="0" err="1">
                <a:latin typeface="FZDaHei-B02S" panose="02000000000000000000" charset="-122"/>
                <a:ea typeface="FZDaHei-B02S" panose="02000000000000000000" charset="-122"/>
                <a:cs typeface="FZDaHei-B02S" panose="02000000000000000000" charset="-122"/>
                <a:sym typeface="+mn-ea"/>
              </a:rPr>
              <a:t>的影响</a:t>
            </a:r>
            <a:r>
              <a:rPr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a:p>
            <a:r>
              <a:rPr dirty="0" err="1">
                <a:latin typeface="FZDaHei-B02S" panose="02000000000000000000" charset="-122"/>
                <a:ea typeface="FZDaHei-B02S" panose="02000000000000000000" charset="-122"/>
                <a:cs typeface="FZDaHei-B02S" panose="02000000000000000000" charset="-122"/>
                <a:sym typeface="+mn-ea"/>
              </a:rPr>
              <a:t>先前的理论和实验</a:t>
            </a:r>
            <a:r>
              <a:rPr lang="zh-CN" dirty="0" err="1">
                <a:latin typeface="FZDaHei-B02S" panose="02000000000000000000" charset="-122"/>
                <a:ea typeface="FZDaHei-B02S" panose="02000000000000000000" charset="-122"/>
                <a:cs typeface="FZDaHei-B02S" panose="02000000000000000000" charset="-122"/>
                <a:sym typeface="+mn-ea"/>
              </a:rPr>
              <a:t>结果</a:t>
            </a:r>
            <a:r>
              <a:rPr dirty="0" err="1">
                <a:latin typeface="FZDaHei-B02S" panose="02000000000000000000" charset="-122"/>
                <a:ea typeface="FZDaHei-B02S" panose="02000000000000000000" charset="-122"/>
                <a:cs typeface="FZDaHei-B02S" panose="02000000000000000000" charset="-122"/>
                <a:sym typeface="+mn-ea"/>
              </a:rPr>
              <a:t>表明，悬浮液中颗粒</a:t>
            </a:r>
            <a:r>
              <a:rPr lang="zh-CN" dirty="0" err="1">
                <a:latin typeface="FZDaHei-B02S" panose="02000000000000000000" charset="-122"/>
                <a:ea typeface="FZDaHei-B02S" panose="02000000000000000000" charset="-122"/>
                <a:cs typeface="FZDaHei-B02S" panose="02000000000000000000" charset="-122"/>
                <a:sym typeface="+mn-ea"/>
              </a:rPr>
              <a:t>的</a:t>
            </a:r>
            <a:r>
              <a:rPr dirty="0" err="1">
                <a:latin typeface="FZDaHei-B02S" panose="02000000000000000000" charset="-122"/>
                <a:ea typeface="FZDaHei-B02S" panose="02000000000000000000" charset="-122"/>
                <a:cs typeface="FZDaHei-B02S" panose="02000000000000000000" charset="-122"/>
                <a:sym typeface="+mn-ea"/>
              </a:rPr>
              <a:t> </a:t>
            </a:r>
            <a:r>
              <a:rPr lang="zh-CN" b="1" dirty="0">
                <a:latin typeface="FZDaHei-B02S" panose="02000000000000000000" charset="-122"/>
                <a:ea typeface="FZDaHei-B02S" panose="02000000000000000000" charset="-122"/>
                <a:cs typeface="FZDaHei-B02S" panose="02000000000000000000" charset="-122"/>
                <a:sym typeface="+mn-ea"/>
              </a:rPr>
              <a:t>宽峰</a:t>
            </a:r>
            <a:r>
              <a:rPr lang="en-US" b="1" dirty="0" err="1">
                <a:latin typeface="FZDaHei-B02S" panose="02000000000000000000" charset="-122"/>
                <a:ea typeface="FZDaHei-B02S" panose="02000000000000000000" charset="-122"/>
                <a:cs typeface="FZDaHei-B02S" panose="02000000000000000000" charset="-122"/>
                <a:sym typeface="+mn-ea"/>
              </a:rPr>
              <a:t>PSD</a:t>
            </a:r>
            <a:r>
              <a:rPr b="1" dirty="0" err="1">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一方面增加了坯体的表观密度；另一方面，悬浮液中粗颗粒的存在会导致剪切薄化</a:t>
            </a:r>
            <a:r>
              <a:rPr dirty="0">
                <a:latin typeface="FZDaHei-B02S" panose="02000000000000000000" charset="-122"/>
                <a:ea typeface="FZDaHei-B02S" panose="02000000000000000000" charset="-122"/>
                <a:cs typeface="FZDaHei-B02S" panose="02000000000000000000" charset="-122"/>
                <a:sym typeface="+mn-ea"/>
              </a:rPr>
              <a:t> (shear-thinning) </a:t>
            </a:r>
            <a:r>
              <a:rPr dirty="0" err="1">
                <a:latin typeface="FZDaHei-B02S" panose="02000000000000000000" charset="-122"/>
                <a:ea typeface="FZDaHei-B02S" panose="02000000000000000000" charset="-122"/>
                <a:cs typeface="FZDaHei-B02S" panose="02000000000000000000" charset="-122"/>
                <a:sym typeface="+mn-ea"/>
              </a:rPr>
              <a:t>行为，使得压实效率 </a:t>
            </a:r>
            <a:r>
              <a:rPr lang="en-US" dirty="0" err="1">
                <a:latin typeface="FZDaHei-B02S" panose="02000000000000000000" charset="-122"/>
                <a:ea typeface="FZDaHei-B02S" panose="02000000000000000000" charset="-122"/>
                <a:cs typeface="FZDaHei-B02S" panose="02000000000000000000" charset="-122"/>
                <a:sym typeface="+mn-ea"/>
              </a:rPr>
              <a:t>(</a:t>
            </a:r>
            <a:r>
              <a:rPr lang="zh-CN" altLang="en-US" dirty="0" err="1">
                <a:latin typeface="FZDaHei-B02S" panose="02000000000000000000" charset="-122"/>
                <a:ea typeface="FZDaHei-B02S" panose="02000000000000000000" charset="-122"/>
                <a:cs typeface="FZDaHei-B02S" panose="02000000000000000000" charset="-122"/>
                <a:sym typeface="+mn-ea"/>
              </a:rPr>
              <a:t>单位体积树脂能承载的陶瓷体积</a:t>
            </a:r>
            <a:r>
              <a:rPr lang="en-US" dirty="0" err="1">
                <a:latin typeface="FZDaHei-B02S" panose="02000000000000000000" charset="-122"/>
                <a:ea typeface="FZDaHei-B02S" panose="02000000000000000000" charset="-122"/>
                <a:cs typeface="FZDaHei-B02S" panose="02000000000000000000" charset="-122"/>
                <a:sym typeface="+mn-ea"/>
              </a:rPr>
              <a:t>) </a:t>
            </a:r>
            <a:r>
              <a:rPr dirty="0" err="1">
                <a:latin typeface="FZDaHei-B02S" panose="02000000000000000000" charset="-122"/>
                <a:ea typeface="FZDaHei-B02S" panose="02000000000000000000" charset="-122"/>
                <a:cs typeface="FZDaHei-B02S" panose="02000000000000000000" charset="-122"/>
                <a:sym typeface="+mn-ea"/>
              </a:rPr>
              <a:t>随着粒径分布的宽度</a:t>
            </a:r>
            <a:r>
              <a:rPr lang="zh-CN" dirty="0" err="1">
                <a:latin typeface="FZDaHei-B02S" panose="02000000000000000000" charset="-122"/>
                <a:ea typeface="FZDaHei-B02S" panose="02000000000000000000" charset="-122"/>
                <a:cs typeface="FZDaHei-B02S" panose="02000000000000000000" charset="-122"/>
                <a:sym typeface="+mn-ea"/>
              </a:rPr>
              <a:t>的增加</a:t>
            </a:r>
            <a:r>
              <a:rPr dirty="0" err="1">
                <a:latin typeface="FZDaHei-B02S" panose="02000000000000000000" charset="-122"/>
                <a:ea typeface="FZDaHei-B02S" panose="02000000000000000000" charset="-122"/>
                <a:cs typeface="FZDaHei-B02S" panose="02000000000000000000" charset="-122"/>
                <a:sym typeface="+mn-ea"/>
              </a:rPr>
              <a:t>而增加</a:t>
            </a:r>
            <a:r>
              <a:rPr lang="zh-CN" dirty="0" err="1">
                <a:latin typeface="FZDaHei-B02S" panose="02000000000000000000" charset="-122"/>
                <a:ea typeface="FZDaHei-B02S" panose="02000000000000000000" charset="-122"/>
                <a:cs typeface="FZDaHei-B02S" panose="02000000000000000000" charset="-122"/>
                <a:sym typeface="+mn-ea"/>
              </a:rPr>
              <a:t>，</a:t>
            </a:r>
            <a:r>
              <a:rPr lang="zh-CN" dirty="0">
                <a:latin typeface="FZDaHei-B02S" panose="02000000000000000000" charset="-122"/>
                <a:ea typeface="FZDaHei-B02S" panose="02000000000000000000" charset="-122"/>
                <a:cs typeface="FZDaHei-B02S" panose="02000000000000000000" charset="-122"/>
                <a:sym typeface="+mn-ea"/>
              </a:rPr>
              <a:t>它的原理如（</a:t>
            </a:r>
            <a:r>
              <a:rPr lang="en-US" altLang="zh-CN" dirty="0">
                <a:latin typeface="FZDaHei-B02S" panose="02000000000000000000" charset="-122"/>
                <a:ea typeface="FZDaHei-B02S" panose="02000000000000000000" charset="-122"/>
                <a:cs typeface="FZDaHei-B02S" panose="02000000000000000000" charset="-122"/>
                <a:sym typeface="+mn-ea"/>
              </a:rPr>
              <a:t>c</a:t>
            </a:r>
            <a:r>
              <a:rPr lang="zh-CN" dirty="0">
                <a:latin typeface="FZDaHei-B02S" panose="02000000000000000000" charset="-122"/>
                <a:ea typeface="FZDaHei-B02S" panose="02000000000000000000" charset="-122"/>
                <a:cs typeface="FZDaHei-B02S" panose="02000000000000000000" charset="-122"/>
                <a:sym typeface="+mn-ea"/>
              </a:rPr>
              <a:t>）图所示。</a:t>
            </a:r>
            <a:endParaRPr dirty="0">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a:p>
            <a:r>
              <a:rPr dirty="0" err="1">
                <a:latin typeface="FZDaHei-B02S" panose="02000000000000000000" charset="-122"/>
                <a:ea typeface="FZDaHei-B02S" panose="02000000000000000000" charset="-122"/>
                <a:cs typeface="FZDaHei-B02S" panose="02000000000000000000" charset="-122"/>
                <a:sym typeface="+mn-ea"/>
              </a:rPr>
              <a:t>而进一步的研究表明，粗细颗粒的质量比在</a:t>
            </a:r>
            <a:r>
              <a:rPr dirty="0">
                <a:latin typeface="FZDaHei-B02S" panose="02000000000000000000" charset="-122"/>
                <a:ea typeface="FZDaHei-B02S" panose="02000000000000000000" charset="-122"/>
                <a:cs typeface="FZDaHei-B02S" panose="02000000000000000000" charset="-122"/>
                <a:sym typeface="+mn-ea"/>
              </a:rPr>
              <a:t> 7：3 </a:t>
            </a:r>
            <a:r>
              <a:rPr dirty="0" err="1">
                <a:latin typeface="FZDaHei-B02S" panose="02000000000000000000" charset="-122"/>
                <a:ea typeface="FZDaHei-B02S" panose="02000000000000000000" charset="-122"/>
                <a:cs typeface="FZDaHei-B02S" panose="02000000000000000000" charset="-122"/>
                <a:sym typeface="+mn-ea"/>
              </a:rPr>
              <a:t>附近时，陶瓷浆料的粘度有最小值</a:t>
            </a:r>
            <a:r>
              <a:rPr lang="zh-CN" dirty="0" err="1">
                <a:latin typeface="FZDaHei-B02S" panose="02000000000000000000" charset="-122"/>
                <a:ea typeface="FZDaHei-B02S" panose="02000000000000000000" charset="-122"/>
                <a:cs typeface="FZDaHei-B02S" panose="02000000000000000000" charset="-122"/>
                <a:sym typeface="+mn-ea"/>
              </a:rPr>
              <a:t>，如（</a:t>
            </a:r>
            <a:r>
              <a:rPr lang="en-US" altLang="zh-CN" dirty="0" err="1">
                <a:latin typeface="FZDaHei-B02S" panose="02000000000000000000" charset="-122"/>
                <a:ea typeface="FZDaHei-B02S" panose="02000000000000000000" charset="-122"/>
                <a:cs typeface="FZDaHei-B02S" panose="02000000000000000000" charset="-122"/>
                <a:sym typeface="+mn-ea"/>
              </a:rPr>
              <a:t>a</a:t>
            </a:r>
            <a:r>
              <a:rPr lang="zh-CN" dirty="0" err="1">
                <a:latin typeface="FZDaHei-B02S" panose="02000000000000000000" charset="-122"/>
                <a:ea typeface="FZDaHei-B02S" panose="02000000000000000000" charset="-122"/>
                <a:cs typeface="FZDaHei-B02S" panose="02000000000000000000" charset="-122"/>
                <a:sym typeface="+mn-ea"/>
              </a:rPr>
              <a:t>）、（</a:t>
            </a:r>
            <a:r>
              <a:rPr lang="en-US" altLang="zh-CN" dirty="0" err="1">
                <a:latin typeface="FZDaHei-B02S" panose="02000000000000000000" charset="-122"/>
                <a:ea typeface="FZDaHei-B02S" panose="02000000000000000000" charset="-122"/>
                <a:cs typeface="FZDaHei-B02S" panose="02000000000000000000" charset="-122"/>
                <a:sym typeface="+mn-ea"/>
              </a:rPr>
              <a:t>b</a:t>
            </a:r>
            <a:r>
              <a:rPr lang="zh-CN" dirty="0" err="1">
                <a:latin typeface="FZDaHei-B02S" panose="02000000000000000000" charset="-122"/>
                <a:ea typeface="FZDaHei-B02S" panose="02000000000000000000" charset="-122"/>
                <a:cs typeface="FZDaHei-B02S" panose="02000000000000000000" charset="-122"/>
                <a:sym typeface="+mn-ea"/>
              </a:rPr>
              <a:t>）图所示。</a:t>
            </a:r>
            <a:endParaRPr lang="zh-CN" dirty="0" err="1">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19456" y="237744"/>
            <a:ext cx="11442192" cy="138683"/>
          </a:xfrm>
          <a:prstGeom prst="rect">
            <a:avLst/>
          </a:prstGeom>
        </p:spPr>
      </p:pic>
      <p:pic>
        <p:nvPicPr>
          <p:cNvPr id="17" name="bg object 17"/>
          <p:cNvPicPr/>
          <p:nvPr/>
        </p:nvPicPr>
        <p:blipFill>
          <a:blip r:embed="rId3" cstate="print"/>
          <a:stretch>
            <a:fillRect/>
          </a:stretch>
        </p:blipFill>
        <p:spPr>
          <a:xfrm>
            <a:off x="9513824" y="62484"/>
            <a:ext cx="2448560" cy="428244"/>
          </a:xfrm>
          <a:prstGeom prst="rect">
            <a:avLst/>
          </a:prstGeom>
        </p:spPr>
      </p:pic>
      <p:sp>
        <p:nvSpPr>
          <p:cNvPr id="18" name="bg object 18"/>
          <p:cNvSpPr/>
          <p:nvPr/>
        </p:nvSpPr>
        <p:spPr>
          <a:xfrm>
            <a:off x="474844" y="3189528"/>
            <a:ext cx="11171767" cy="38735"/>
          </a:xfrm>
          <a:custGeom>
            <a:avLst/>
            <a:gdLst/>
            <a:ahLst/>
            <a:cxnLst/>
            <a:rect l="l" t="t" r="r" b="b"/>
            <a:pathLst>
              <a:path w="8378825" h="38735">
                <a:moveTo>
                  <a:pt x="8378774" y="38163"/>
                </a:moveTo>
                <a:lnTo>
                  <a:pt x="0" y="38163"/>
                </a:lnTo>
                <a:lnTo>
                  <a:pt x="0" y="0"/>
                </a:lnTo>
                <a:lnTo>
                  <a:pt x="8378774" y="0"/>
                </a:lnTo>
                <a:lnTo>
                  <a:pt x="8378774" y="38163"/>
                </a:lnTo>
                <a:close/>
              </a:path>
            </a:pathLst>
          </a:custGeom>
          <a:solidFill>
            <a:srgbClr val="333399"/>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19456" y="237744"/>
            <a:ext cx="11442192" cy="138683"/>
          </a:xfrm>
          <a:prstGeom prst="rect">
            <a:avLst/>
          </a:prstGeom>
        </p:spPr>
      </p:pic>
      <p:pic>
        <p:nvPicPr>
          <p:cNvPr id="17" name="bg object 17"/>
          <p:cNvPicPr/>
          <p:nvPr/>
        </p:nvPicPr>
        <p:blipFill>
          <a:blip r:embed="rId3" cstate="print"/>
          <a:stretch>
            <a:fillRect/>
          </a:stretch>
        </p:blipFill>
        <p:spPr>
          <a:xfrm>
            <a:off x="9513824" y="62484"/>
            <a:ext cx="2448560" cy="428244"/>
          </a:xfrm>
          <a:prstGeom prst="rect">
            <a:avLst/>
          </a:prstGeom>
        </p:spPr>
      </p:pic>
      <p:pic>
        <p:nvPicPr>
          <p:cNvPr id="18" name="bg object 18"/>
          <p:cNvPicPr/>
          <p:nvPr/>
        </p:nvPicPr>
        <p:blipFill>
          <a:blip r:embed="rId4" cstate="print"/>
          <a:stretch>
            <a:fillRect/>
          </a:stretch>
        </p:blipFill>
        <p:spPr>
          <a:xfrm>
            <a:off x="9544303" y="25907"/>
            <a:ext cx="2456688" cy="713232"/>
          </a:xfrm>
          <a:prstGeom prst="rect">
            <a:avLst/>
          </a:prstGeom>
        </p:spPr>
      </p:pic>
      <p:pic>
        <p:nvPicPr>
          <p:cNvPr id="19" name="bg object 19"/>
          <p:cNvPicPr/>
          <p:nvPr/>
        </p:nvPicPr>
        <p:blipFill>
          <a:blip r:embed="rId5" cstate="print"/>
          <a:stretch>
            <a:fillRect/>
          </a:stretch>
        </p:blipFill>
        <p:spPr>
          <a:xfrm>
            <a:off x="0" y="841247"/>
            <a:ext cx="12192000" cy="4471416"/>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fld>
            <a:endParaRPr lang="en-US"/>
          </a:p>
        </p:txBody>
      </p:sp>
      <p:sp>
        <p:nvSpPr>
          <p:cNvPr id="3" name="页脚占位符 2"/>
          <p:cNvSpPr>
            <a:spLocks noGrp="1"/>
          </p:cNvSpPr>
          <p:nvPr>
            <p:ph type="ftr" sz="quarter" idx="11"/>
          </p:nvPr>
        </p:nvSpPr>
        <p:spPr/>
        <p:txBody>
          <a:bodyPr/>
          <a:lstStyle/>
          <a:p/>
        </p:txBody>
      </p:sp>
      <p:sp>
        <p:nvSpPr>
          <p:cNvPr id="4" name="灯片编号占位符 3"/>
          <p:cNvSpPr>
            <a:spLocks noGrp="1"/>
          </p:cNvSpPr>
          <p:nvPr>
            <p:ph type="sldNum" sz="quarter" idx="12"/>
          </p:nvPr>
        </p:nvSpPr>
        <p:spPr/>
        <p:txBody>
          <a:bodyPr/>
          <a:lstStyle/>
          <a:p>
            <a:pPr marL="38100">
              <a:lnSpc>
                <a:spcPts val="1650"/>
              </a:lnSpc>
            </a:pPr>
            <a:fld id="{81D60167-4931-47E6-BA6A-407CBD079E47}" type="slidenum">
              <a:rPr dirty="0"/>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79979" y="570344"/>
            <a:ext cx="7032040" cy="331469"/>
          </a:xfrm>
          <a:prstGeom prst="rect">
            <a:avLst/>
          </a:prstGeom>
        </p:spPr>
        <p:txBody>
          <a:bodyPr wrap="square" lIns="0" tIns="0" rIns="0" bIns="0">
            <a:spAutoFit/>
          </a:bodyPr>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1435925" y="6415162"/>
            <a:ext cx="366605" cy="225425"/>
          </a:xfrm>
          <a:prstGeom prst="rect">
            <a:avLst/>
          </a:prstGeom>
        </p:spPr>
        <p:txBody>
          <a:bodyPr wrap="square" lIns="0" tIns="0" rIns="0" bIns="0">
            <a:spAutoFit/>
          </a:bodyPr>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hyperlink" Target="mailto:liss18@mails.tsinghua.edu.cn" TargetMode="External"/><Relationship Id="rId2" Type="http://schemas.openxmlformats.org/officeDocument/2006/relationships/image" Target="../media/image4.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4.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4.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jpeg"/><Relationship Id="rId2" Type="http://schemas.openxmlformats.org/officeDocument/2006/relationships/image" Target="../media/image4.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xml"/><Relationship Id="rId3" Type="http://schemas.openxmlformats.org/officeDocument/2006/relationships/image" Target="../media/image37.jpeg"/><Relationship Id="rId2" Type="http://schemas.openxmlformats.org/officeDocument/2006/relationships/image" Target="../media/image4.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1.vml"/><Relationship Id="rId7"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wmf"/><Relationship Id="rId3" Type="http://schemas.openxmlformats.org/officeDocument/2006/relationships/oleObject" Target="../embeddings/oleObject1.bin"/><Relationship Id="rId2" Type="http://schemas.openxmlformats.org/officeDocument/2006/relationships/image" Target="../media/image4.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1.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22" name="object 4"/>
          <p:cNvSpPr txBox="1">
            <a:spLocks noGrp="1"/>
          </p:cNvSpPr>
          <p:nvPr>
            <p:ph type="title"/>
          </p:nvPr>
        </p:nvSpPr>
        <p:spPr>
          <a:xfrm>
            <a:off x="335280" y="1880870"/>
            <a:ext cx="11520170" cy="1088390"/>
          </a:xfrm>
          <a:prstGeom prst="rect">
            <a:avLst/>
          </a:prstGeom>
        </p:spPr>
        <p:txBody>
          <a:bodyPr vert="horz" wrap="square" lIns="0" tIns="12064" rIns="0" bIns="0" rtlCol="0">
            <a:spAutoFit/>
          </a:bodyPr>
          <a:lstStyle/>
          <a:p>
            <a:pPr marL="12700" algn="ctr">
              <a:lnSpc>
                <a:spcPct val="100000"/>
              </a:lnSpc>
              <a:spcBef>
                <a:spcPts val="95"/>
              </a:spcBef>
            </a:pPr>
            <a:r>
              <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Stereolithography 3D printing of </a:t>
            </a:r>
            <a:r>
              <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ZrO</a:t>
            </a:r>
            <a:r>
              <a:rPr lang="en-US" sz="3500" b="1" baseline="-25000"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2</a:t>
            </a:r>
            <a:r>
              <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a:t>
            </a:r>
            <a:r>
              <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ceramics suitable for CAD enhanced honeycomb </a:t>
            </a:r>
            <a:r>
              <a:rPr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Heterogeneous catalysts </a:t>
            </a:r>
            <a:r>
              <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matrix</a:t>
            </a:r>
            <a:endPar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grpSp>
        <p:nvGrpSpPr>
          <p:cNvPr id="27" name="组合 26"/>
          <p:cNvGrpSpPr/>
          <p:nvPr/>
        </p:nvGrpSpPr>
        <p:grpSpPr>
          <a:xfrm>
            <a:off x="2191385" y="4672330"/>
            <a:ext cx="7809230" cy="1746250"/>
            <a:chOff x="3451" y="7078"/>
            <a:chExt cx="12298" cy="2750"/>
          </a:xfrm>
        </p:grpSpPr>
        <p:sp>
          <p:nvSpPr>
            <p:cNvPr id="23" name="object 2"/>
            <p:cNvSpPr txBox="1"/>
            <p:nvPr/>
          </p:nvSpPr>
          <p:spPr>
            <a:xfrm>
              <a:off x="5484" y="7078"/>
              <a:ext cx="8231" cy="774"/>
            </a:xfrm>
            <a:prstGeom prst="rect">
              <a:avLst/>
            </a:prstGeom>
          </p:spPr>
          <p:txBody>
            <a:bodyPr vert="horz" wrap="square" lIns="0" tIns="12699" rIns="0" bIns="0" rtlCol="0">
              <a:spAutoFit/>
            </a:bodyPr>
            <a:lstStyle/>
            <a:p>
              <a:pPr marR="3016250" algn="ctr">
                <a:lnSpc>
                  <a:spcPct val="130000"/>
                </a:lnSpc>
                <a:spcBef>
                  <a:spcPts val="100"/>
                </a:spcBef>
              </a:pPr>
              <a:r>
                <a:rPr lang="en-US" sz="2400" dirty="0">
                  <a:latin typeface="Times New Roman" panose="02020603050405020304" charset="0"/>
                  <a:ea typeface="FZDaHei-B02S" panose="02000000000000000000" charset="-122"/>
                  <a:cs typeface="Times New Roman" panose="02020603050405020304" charset="0"/>
                </a:rPr>
                <a:t>Jincheng Zhang</a:t>
              </a:r>
              <a:r>
                <a:rPr lang="en-US" sz="2400" baseline="30000" dirty="0">
                  <a:latin typeface="Times New Roman" panose="02020603050405020304" charset="0"/>
                  <a:ea typeface="FZDaHei-B02S" panose="02000000000000000000" charset="-122"/>
                  <a:cs typeface="Times New Roman" panose="02020603050405020304" charset="0"/>
                </a:rPr>
                <a:t>1</a:t>
              </a:r>
              <a:r>
                <a:rPr lang="en-US" sz="2400" dirty="0">
                  <a:latin typeface="Times New Roman" panose="02020603050405020304" charset="0"/>
                  <a:ea typeface="FZDaHei-B02S" panose="02000000000000000000" charset="-122"/>
                  <a:cs typeface="Times New Roman" panose="02020603050405020304" charset="0"/>
                </a:rPr>
                <a:t>, Yifei Wu</a:t>
              </a:r>
              <a:r>
                <a:rPr lang="en-US" sz="2400" baseline="30000" dirty="0">
                  <a:latin typeface="Times New Roman" panose="02020603050405020304" charset="0"/>
                  <a:ea typeface="FZDaHei-B02S" panose="02000000000000000000" charset="-122"/>
                  <a:cs typeface="Times New Roman" panose="02020603050405020304" charset="0"/>
                </a:rPr>
                <a:t>1</a:t>
              </a:r>
              <a:r>
                <a:rPr lang="en-US" sz="2400" dirty="0">
                  <a:latin typeface="Times New Roman" panose="02020603050405020304" charset="0"/>
                  <a:ea typeface="FZDaHei-B02S" panose="02000000000000000000" charset="-122"/>
                  <a:cs typeface="Times New Roman" panose="02020603050405020304" charset="0"/>
                </a:rPr>
                <a:t>, Jialong Jin</a:t>
              </a:r>
              <a:r>
                <a:rPr lang="en-US" sz="2400" baseline="30000" dirty="0">
                  <a:latin typeface="Times New Roman" panose="02020603050405020304" charset="0"/>
                  <a:ea typeface="FZDaHei-B02S" panose="02000000000000000000" charset="-122"/>
                  <a:cs typeface="Times New Roman" panose="02020603050405020304" charset="0"/>
                </a:rPr>
                <a:t>1</a:t>
              </a:r>
              <a:endParaRPr lang="en-US" sz="2400" b="1" u="sng" spc="-5" baseline="30000" dirty="0">
                <a:latin typeface="Times New Roman" panose="02020603050405020304" charset="0"/>
                <a:ea typeface="FZDaHei-B02S" panose="02000000000000000000" charset="-122"/>
                <a:cs typeface="Times New Roman" panose="02020603050405020304" charset="0"/>
              </a:endParaRPr>
            </a:p>
          </p:txBody>
        </p:sp>
        <p:sp>
          <p:nvSpPr>
            <p:cNvPr id="24" name="文本框 23"/>
            <p:cNvSpPr txBox="1"/>
            <p:nvPr/>
          </p:nvSpPr>
          <p:spPr>
            <a:xfrm>
              <a:off x="3451" y="7855"/>
              <a:ext cx="12298" cy="1973"/>
            </a:xfrm>
            <a:prstGeom prst="rect">
              <a:avLst/>
            </a:prstGeom>
            <a:noFill/>
          </p:spPr>
          <p:txBody>
            <a:bodyPr wrap="square" rtlCol="0" anchor="t">
              <a:spAutoFit/>
            </a:bodyPr>
            <a:lstStyle/>
            <a:p>
              <a:pPr marR="3016250" algn="ctr">
                <a:lnSpc>
                  <a:spcPct val="130000"/>
                </a:lnSpc>
                <a:spcBef>
                  <a:spcPts val="15"/>
                </a:spcBef>
              </a:pPr>
              <a:r>
                <a:rPr lang="en-US" sz="2000" spc="-5" dirty="0">
                  <a:latin typeface="Times New Roman" panose="02020603050405020304" charset="0"/>
                  <a:ea typeface="FZDaHei-B02S" panose="02000000000000000000" charset="-122"/>
                  <a:cs typeface="Times New Roman" panose="02020603050405020304" charset="0"/>
                  <a:sym typeface="+mn-ea"/>
                </a:rPr>
                <a:t>1. School of Materials Science and Engineering, Tsinghua University</a:t>
              </a:r>
              <a:endParaRPr lang="en-US" sz="2000" spc="-5" dirty="0">
                <a:latin typeface="Times New Roman" panose="02020603050405020304" charset="0"/>
                <a:ea typeface="FZDaHei-B02S" panose="02000000000000000000" charset="-122"/>
                <a:cs typeface="Times New Roman" panose="02020603050405020304" charset="0"/>
                <a:sym typeface="+mn-ea"/>
              </a:endParaRPr>
            </a:p>
            <a:p>
              <a:pPr marR="3016250" algn="ctr">
                <a:lnSpc>
                  <a:spcPct val="130000"/>
                </a:lnSpc>
                <a:spcBef>
                  <a:spcPts val="15"/>
                </a:spcBef>
              </a:pPr>
              <a:r>
                <a:rPr sz="2000" spc="-5" dirty="0">
                  <a:latin typeface="Times New Roman" panose="02020603050405020304" charset="0"/>
                  <a:ea typeface="FZDaHei-B02S" panose="02000000000000000000" charset="-122"/>
                  <a:cs typeface="Times New Roman" panose="02020603050405020304" charset="0"/>
                  <a:sym typeface="+mn-ea"/>
                </a:rPr>
                <a:t>2020.</a:t>
              </a:r>
              <a:r>
                <a:rPr lang="en-US" sz="2000" spc="-5" dirty="0">
                  <a:latin typeface="Times New Roman" panose="02020603050405020304" charset="0"/>
                  <a:ea typeface="FZDaHei-B02S" panose="02000000000000000000" charset="-122"/>
                  <a:cs typeface="Times New Roman" panose="02020603050405020304" charset="0"/>
                  <a:sym typeface="+mn-ea"/>
                </a:rPr>
                <a:t>11</a:t>
              </a:r>
              <a:r>
                <a:rPr sz="2000" spc="-5" dirty="0">
                  <a:latin typeface="Times New Roman" panose="02020603050405020304" charset="0"/>
                  <a:ea typeface="FZDaHei-B02S" panose="02000000000000000000" charset="-122"/>
                  <a:cs typeface="Times New Roman" panose="02020603050405020304" charset="0"/>
                  <a:sym typeface="+mn-ea"/>
                </a:rPr>
                <a:t>.1</a:t>
              </a:r>
              <a:r>
                <a:rPr lang="en-US" sz="2000" spc="-5" dirty="0">
                  <a:latin typeface="Times New Roman" panose="02020603050405020304" charset="0"/>
                  <a:ea typeface="FZDaHei-B02S" panose="02000000000000000000" charset="-122"/>
                  <a:cs typeface="Times New Roman" panose="02020603050405020304" charset="0"/>
                  <a:sym typeface="+mn-ea"/>
                </a:rPr>
                <a:t>6</a:t>
              </a:r>
              <a:endParaRPr lang="en-US" altLang="en-US" sz="2000" spc="-5" dirty="0">
                <a:latin typeface="Times New Roman" panose="02020603050405020304" charset="0"/>
                <a:ea typeface="FZDaHei-B02S" panose="02000000000000000000" charset="-122"/>
                <a:cs typeface="Times New Roman" panose="02020603050405020304" charset="0"/>
                <a:sym typeface="+mn-ea"/>
              </a:endParaRPr>
            </a:p>
          </p:txBody>
        </p:sp>
      </p:grpSp>
      <p:sp>
        <p:nvSpPr>
          <p:cNvPr id="26" name="文本框 25"/>
          <p:cNvSpPr txBox="1"/>
          <p:nvPr/>
        </p:nvSpPr>
        <p:spPr>
          <a:xfrm>
            <a:off x="5348605" y="6413500"/>
            <a:ext cx="6690995" cy="398780"/>
          </a:xfrm>
          <a:prstGeom prst="rect">
            <a:avLst/>
          </a:prstGeom>
          <a:noFill/>
        </p:spPr>
        <p:txBody>
          <a:bodyPr wrap="none" rtlCol="0" anchor="t">
            <a:spAutoFit/>
          </a:bodyPr>
          <a:lstStyle/>
          <a:p>
            <a:pPr marL="1858010" algn="r">
              <a:lnSpc>
                <a:spcPct val="100000"/>
              </a:lnSpc>
              <a:spcBef>
                <a:spcPts val="2115"/>
              </a:spcBef>
            </a:pPr>
            <a:r>
              <a:rPr lang="en-US" sz="2000" b="1" u="sng" spc="-5" dirty="0">
                <a:latin typeface="Times New Roman" panose="02020603050405020304" charset="0"/>
                <a:cs typeface="Times New Roman" panose="02020603050405020304" charset="0"/>
                <a:sym typeface="+mn-ea"/>
              </a:rPr>
              <a:t>Email</a:t>
            </a:r>
            <a:r>
              <a:rPr lang="zh-CN" altLang="en-US" sz="2000" b="1" u="sng" spc="-5" dirty="0">
                <a:latin typeface="Times New Roman" panose="02020603050405020304" charset="0"/>
                <a:cs typeface="Times New Roman" panose="02020603050405020304" charset="0"/>
                <a:sym typeface="+mn-ea"/>
              </a:rPr>
              <a:t>：</a:t>
            </a:r>
            <a:r>
              <a:rPr lang="en-US" sz="2000" b="1" u="sng" spc="-5" dirty="0">
                <a:latin typeface="Times New Roman" panose="02020603050405020304" charset="0"/>
                <a:cs typeface="Times New Roman" panose="02020603050405020304" charset="0"/>
                <a:sym typeface="+mn-ea"/>
              </a:rPr>
              <a:t>jincheng</a:t>
            </a:r>
            <a:r>
              <a:rPr sz="2000" b="1" u="sng" spc="-5" dirty="0">
                <a:latin typeface="Times New Roman" panose="02020603050405020304" charset="0"/>
                <a:cs typeface="Times New Roman" panose="02020603050405020304" charset="0"/>
                <a:sym typeface="+mn-ea"/>
                <a:hlinkClick r:id="rId3"/>
              </a:rPr>
              <a:t>18@mails.tsinghua.edu.cn</a:t>
            </a:r>
            <a:endParaRPr lang="zh-CN" altLang="en-US" sz="2000" b="1" u="sng" spc="-5" dirty="0">
              <a:latin typeface="Times New Roman" panose="02020603050405020304" charset="0"/>
              <a:cs typeface="Times New Roman" panose="02020603050405020304" charset="0"/>
              <a:sym typeface="+mn-ea"/>
              <a:hlinkClick r:id="rId3"/>
            </a:endParaRPr>
          </a:p>
        </p:txBody>
      </p:sp>
      <p:sp>
        <p:nvSpPr>
          <p:cNvPr id="28" name="object 2"/>
          <p:cNvSpPr txBox="1"/>
          <p:nvPr/>
        </p:nvSpPr>
        <p:spPr>
          <a:xfrm>
            <a:off x="1004570" y="3183255"/>
            <a:ext cx="10183495" cy="491490"/>
          </a:xfrm>
          <a:prstGeom prst="rect">
            <a:avLst/>
          </a:prstGeom>
        </p:spPr>
        <p:txBody>
          <a:bodyPr vert="horz" wrap="square" lIns="0" tIns="12699" rIns="0" bIns="0" rtlCol="0">
            <a:spAutoFit/>
          </a:bodyPr>
          <a:lstStyle/>
          <a:p>
            <a:pPr marR="3016250" algn="ctr">
              <a:lnSpc>
                <a:spcPct val="130000"/>
              </a:lnSpc>
              <a:spcBef>
                <a:spcPts val="100"/>
              </a:spcBef>
            </a:pPr>
            <a:r>
              <a:rPr lang="zh-CN" altLang="en-US" sz="2400" b="1" dirty="0">
                <a:latin typeface="+mj-ea"/>
                <a:ea typeface="+mj-ea"/>
                <a:cs typeface="Times New Roman" panose="02020603050405020304" charset="0"/>
              </a:rPr>
              <a:t>基于光固化成型二氧化锆陶瓷的计算机辅助蜂巢状多相催化剂载体材料设计</a:t>
            </a:r>
            <a:endParaRPr lang="zh-CN" altLang="en-US" sz="2400" b="1" dirty="0">
              <a:latin typeface="+mj-ea"/>
              <a:ea typeface="+mj-ea"/>
              <a:cs typeface="Times New Roman" panose="02020603050405020304" charset="0"/>
            </a:endParaRPr>
          </a:p>
        </p:txBody>
      </p:sp>
      <p:sp>
        <p:nvSpPr>
          <p:cNvPr id="29" name="object 6"/>
          <p:cNvSpPr/>
          <p:nvPr/>
        </p:nvSpPr>
        <p:spPr>
          <a:xfrm>
            <a:off x="335280" y="2997847"/>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106610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3.5</a:t>
            </a:r>
            <a:r>
              <a:rPr sz="3200" b="1" spc="-50" dirty="0">
                <a:effectLst/>
                <a:latin typeface="Times New Roman" panose="02020603050405020304" charset="0"/>
                <a:cs typeface="Times New Roman" panose="02020603050405020304" charset="0"/>
                <a:sym typeface="+mn-ea"/>
              </a:rPr>
              <a:t> Methodology</a:t>
            </a:r>
            <a:r>
              <a:rPr lang="en-US" sz="3200" b="1" spc="-50" dirty="0">
                <a:effectLst/>
                <a:latin typeface="Times New Roman" panose="02020603050405020304" charset="0"/>
                <a:cs typeface="Times New Roman" panose="02020603050405020304" charset="0"/>
                <a:sym typeface="+mn-ea"/>
              </a:rPr>
              <a:t> —— CAD design and Flow field FEA</a:t>
            </a:r>
            <a:endParaRPr lang="en-US" sz="3200" b="1" spc="-50" dirty="0">
              <a:effectLst/>
              <a:latin typeface="Times New Roman" panose="02020603050405020304" charset="0"/>
              <a:cs typeface="Times New Roman" panose="02020603050405020304" charset="0"/>
              <a:sym typeface="+mn-ea"/>
            </a:endParaRPr>
          </a:p>
        </p:txBody>
      </p:sp>
      <p:sp>
        <p:nvSpPr>
          <p:cNvPr id="20" name="object 9"/>
          <p:cNvSpPr txBox="1"/>
          <p:nvPr/>
        </p:nvSpPr>
        <p:spPr>
          <a:xfrm>
            <a:off x="11764645" y="6466840"/>
            <a:ext cx="426720"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
        <p:nvSpPr>
          <p:cNvPr id="3" name="文本框 2"/>
          <p:cNvSpPr txBox="1"/>
          <p:nvPr/>
        </p:nvSpPr>
        <p:spPr>
          <a:xfrm>
            <a:off x="326390" y="1218565"/>
            <a:ext cx="4116070" cy="5323205"/>
          </a:xfrm>
          <a:prstGeom prst="rect">
            <a:avLst/>
          </a:prstGeom>
          <a:noFill/>
        </p:spPr>
        <p:txBody>
          <a:bodyPr wrap="square" rtlCol="0" anchor="t">
            <a:spAutoFit/>
          </a:bodyPr>
          <a:lstStyle/>
          <a:p>
            <a:pPr algn="just">
              <a:lnSpc>
                <a:spcPct val="100000"/>
              </a:lnSpc>
            </a:pPr>
            <a:r>
              <a:rPr sz="2000">
                <a:latin typeface="Times New Roman" panose="02020603050405020304" charset="0"/>
                <a:cs typeface="Times New Roman" panose="02020603050405020304" charset="0"/>
                <a:sym typeface="+mn-ea"/>
              </a:rPr>
              <a:t>After selecting the appropriate materials and configuration parameters, we use the method of computer-aided design</a:t>
            </a:r>
            <a:r>
              <a:rPr lang="en-US" sz="2000">
                <a:latin typeface="Times New Roman" panose="02020603050405020304" charset="0"/>
                <a:cs typeface="Times New Roman" panose="02020603050405020304" charset="0"/>
                <a:sym typeface="+mn-ea"/>
              </a:rPr>
              <a:t> </a:t>
            </a:r>
            <a:r>
              <a:rPr sz="2000">
                <a:latin typeface="Times New Roman" panose="02020603050405020304" charset="0"/>
                <a:cs typeface="Times New Roman" panose="02020603050405020304" charset="0"/>
                <a:sym typeface="+mn-ea"/>
              </a:rPr>
              <a:t>and </a:t>
            </a:r>
            <a:r>
              <a:rPr sz="2000" b="1" u="sng">
                <a:latin typeface="Times New Roman" panose="02020603050405020304" charset="0"/>
                <a:cs typeface="Times New Roman" panose="02020603050405020304" charset="0"/>
                <a:sym typeface="+mn-ea"/>
              </a:rPr>
              <a:t>flow field finite element </a:t>
            </a:r>
            <a:r>
              <a:rPr lang="en-US" sz="2000" b="1" u="sng">
                <a:latin typeface="Times New Roman" panose="02020603050405020304" charset="0"/>
                <a:cs typeface="Times New Roman" panose="02020603050405020304" charset="0"/>
                <a:sym typeface="+mn-ea"/>
              </a:rPr>
              <a:t>analysis (FEA)</a:t>
            </a:r>
            <a:r>
              <a:rPr lang="en-US" sz="2000">
                <a:latin typeface="Times New Roman" panose="02020603050405020304" charset="0"/>
                <a:cs typeface="Times New Roman" panose="02020603050405020304" charset="0"/>
                <a:sym typeface="+mn-ea"/>
              </a:rPr>
              <a:t> </a:t>
            </a:r>
            <a:r>
              <a:rPr sz="2000">
                <a:latin typeface="Times New Roman" panose="02020603050405020304" charset="0"/>
                <a:cs typeface="Times New Roman" panose="02020603050405020304" charset="0"/>
                <a:sym typeface="+mn-ea"/>
              </a:rPr>
              <a:t>to obtain the ceramic matrix shape which is conducive to expanding the effective contact area of the reaction. </a:t>
            </a:r>
            <a:endParaRPr sz="2000">
              <a:latin typeface="Times New Roman" panose="02020603050405020304" charset="0"/>
              <a:cs typeface="Times New Roman" panose="02020603050405020304" charset="0"/>
              <a:sym typeface="+mn-ea"/>
            </a:endParaRPr>
          </a:p>
          <a:p>
            <a:pPr algn="just">
              <a:lnSpc>
                <a:spcPct val="100000"/>
              </a:lnSpc>
            </a:pPr>
            <a:endParaRPr sz="2000">
              <a:latin typeface="Times New Roman" panose="02020603050405020304" charset="0"/>
              <a:cs typeface="Times New Roman" panose="02020603050405020304" charset="0"/>
              <a:sym typeface="+mn-ea"/>
            </a:endParaRPr>
          </a:p>
          <a:p>
            <a:pPr algn="just">
              <a:lnSpc>
                <a:spcPct val="100000"/>
              </a:lnSpc>
            </a:pPr>
            <a:r>
              <a:rPr sz="2000">
                <a:latin typeface="Times New Roman" panose="02020603050405020304" charset="0"/>
                <a:cs typeface="Times New Roman" panose="02020603050405020304" charset="0"/>
                <a:sym typeface="+mn-ea"/>
              </a:rPr>
              <a:t>In the process of finite element simulation, we found that the </a:t>
            </a:r>
            <a:r>
              <a:rPr sz="2000" b="1" u="sng">
                <a:latin typeface="Times New Roman" panose="02020603050405020304" charset="0"/>
                <a:cs typeface="Times New Roman" panose="02020603050405020304" charset="0"/>
                <a:sym typeface="+mn-ea"/>
              </a:rPr>
              <a:t>three-dimensional honeycomb structure</a:t>
            </a:r>
            <a:r>
              <a:rPr sz="2000">
                <a:latin typeface="Times New Roman" panose="02020603050405020304" charset="0"/>
                <a:cs typeface="Times New Roman" panose="02020603050405020304" charset="0"/>
                <a:sym typeface="+mn-ea"/>
              </a:rPr>
              <a:t> can disperse the medium better than the traditional ordered structure, thus promoting the reaction It can keep good structural strength while reducing material consumption</a:t>
            </a:r>
            <a:endParaRPr sz="2000">
              <a:latin typeface="Times New Roman" panose="02020603050405020304" charset="0"/>
              <a:cs typeface="Times New Roman" panose="02020603050405020304" charset="0"/>
            </a:endParaRPr>
          </a:p>
        </p:txBody>
      </p:sp>
      <p:grpSp>
        <p:nvGrpSpPr>
          <p:cNvPr id="6" name="组合 5"/>
          <p:cNvGrpSpPr/>
          <p:nvPr/>
        </p:nvGrpSpPr>
        <p:grpSpPr>
          <a:xfrm>
            <a:off x="4675505" y="1193800"/>
            <a:ext cx="7338060" cy="5514340"/>
            <a:chOff x="7363" y="1880"/>
            <a:chExt cx="11556" cy="8684"/>
          </a:xfrm>
        </p:grpSpPr>
        <p:pic>
          <p:nvPicPr>
            <p:cNvPr id="2" name="图片 1" descr="xiaowangge002-1"/>
            <p:cNvPicPr>
              <a:picLocks noChangeAspect="1"/>
            </p:cNvPicPr>
            <p:nvPr/>
          </p:nvPicPr>
          <p:blipFill>
            <a:blip r:embed="rId3">
              <a:clrChange>
                <a:clrFrom>
                  <a:srgbClr val="DCDCDC">
                    <a:alpha val="100000"/>
                  </a:srgbClr>
                </a:clrFrom>
                <a:clrTo>
                  <a:srgbClr val="DCDCDC">
                    <a:alpha val="100000"/>
                    <a:alpha val="0"/>
                  </a:srgbClr>
                </a:clrTo>
              </a:clrChange>
            </a:blip>
            <a:srcRect l="25284" t="8479" r="23024" b="13322"/>
            <a:stretch>
              <a:fillRect/>
            </a:stretch>
          </p:blipFill>
          <p:spPr>
            <a:xfrm>
              <a:off x="13679" y="2039"/>
              <a:ext cx="5241" cy="3878"/>
            </a:xfrm>
            <a:prstGeom prst="rect">
              <a:avLst/>
            </a:prstGeom>
          </p:spPr>
        </p:pic>
        <p:pic>
          <p:nvPicPr>
            <p:cNvPr id="4" name="图片 3" descr="xiaowangge002-2"/>
            <p:cNvPicPr>
              <a:picLocks noChangeAspect="1"/>
            </p:cNvPicPr>
            <p:nvPr/>
          </p:nvPicPr>
          <p:blipFill>
            <a:blip r:embed="rId4">
              <a:clrChange>
                <a:clrFrom>
                  <a:srgbClr val="DDDDDD">
                    <a:alpha val="100000"/>
                  </a:srgbClr>
                </a:clrFrom>
                <a:clrTo>
                  <a:srgbClr val="DDDDDD">
                    <a:alpha val="100000"/>
                    <a:alpha val="0"/>
                  </a:srgbClr>
                </a:clrTo>
              </a:clrChange>
            </a:blip>
            <a:srcRect l="3499" t="-2938" r="15415" b="-14644"/>
            <a:stretch>
              <a:fillRect/>
            </a:stretch>
          </p:blipFill>
          <p:spPr>
            <a:xfrm>
              <a:off x="7417" y="6522"/>
              <a:ext cx="5551" cy="4042"/>
            </a:xfrm>
            <a:prstGeom prst="rect">
              <a:avLst/>
            </a:prstGeom>
          </p:spPr>
        </p:pic>
        <p:pic>
          <p:nvPicPr>
            <p:cNvPr id="5" name="图片 4" descr="fancy-cube"/>
            <p:cNvPicPr>
              <a:picLocks noChangeAspect="1"/>
            </p:cNvPicPr>
            <p:nvPr/>
          </p:nvPicPr>
          <p:blipFill>
            <a:blip r:embed="rId5">
              <a:clrChange>
                <a:clrFrom>
                  <a:srgbClr val="EAEAEA">
                    <a:alpha val="100000"/>
                  </a:srgbClr>
                </a:clrFrom>
                <a:clrTo>
                  <a:srgbClr val="EAEAEA">
                    <a:alpha val="100000"/>
                    <a:alpha val="0"/>
                  </a:srgbClr>
                </a:clrTo>
              </a:clrChange>
            </a:blip>
            <a:srcRect l="451" t="257" r="534" b="578"/>
            <a:stretch>
              <a:fillRect/>
            </a:stretch>
          </p:blipFill>
          <p:spPr>
            <a:xfrm>
              <a:off x="7417" y="2222"/>
              <a:ext cx="5551" cy="3695"/>
            </a:xfrm>
            <a:prstGeom prst="rect">
              <a:avLst/>
            </a:prstGeom>
          </p:spPr>
        </p:pic>
        <p:sp>
          <p:nvSpPr>
            <p:cNvPr id="22" name="文本框 21"/>
            <p:cNvSpPr txBox="1"/>
            <p:nvPr/>
          </p:nvSpPr>
          <p:spPr>
            <a:xfrm>
              <a:off x="7460" y="1880"/>
              <a:ext cx="622" cy="580"/>
            </a:xfrm>
            <a:prstGeom prst="rect">
              <a:avLst/>
            </a:prstGeom>
            <a:noFill/>
          </p:spPr>
          <p:txBody>
            <a:bodyPr wrap="square" rtlCol="0">
              <a:spAutoFit/>
            </a:bodyPr>
            <a:p>
              <a:r>
                <a:rPr lang="en-US" altLang="zh-CN" dirty="0"/>
                <a:t>(a)</a:t>
              </a:r>
              <a:endParaRPr lang="en-US" altLang="zh-CN" dirty="0"/>
            </a:p>
          </p:txBody>
        </p:sp>
        <p:sp>
          <p:nvSpPr>
            <p:cNvPr id="23" name="文本框 22"/>
            <p:cNvSpPr txBox="1"/>
            <p:nvPr/>
          </p:nvSpPr>
          <p:spPr>
            <a:xfrm>
              <a:off x="13057" y="1880"/>
              <a:ext cx="622" cy="580"/>
            </a:xfrm>
            <a:prstGeom prst="rect">
              <a:avLst/>
            </a:prstGeom>
            <a:noFill/>
          </p:spPr>
          <p:txBody>
            <a:bodyPr wrap="square" rtlCol="0">
              <a:spAutoFit/>
            </a:bodyPr>
            <a:p>
              <a:r>
                <a:rPr lang="en-US" altLang="zh-CN"/>
                <a:t>(b)</a:t>
              </a:r>
              <a:endParaRPr lang="en-US" altLang="zh-CN"/>
            </a:p>
          </p:txBody>
        </p:sp>
        <p:sp>
          <p:nvSpPr>
            <p:cNvPr id="24" name="文本框 23"/>
            <p:cNvSpPr txBox="1"/>
            <p:nvPr/>
          </p:nvSpPr>
          <p:spPr>
            <a:xfrm>
              <a:off x="7363" y="6537"/>
              <a:ext cx="622" cy="580"/>
            </a:xfrm>
            <a:prstGeom prst="rect">
              <a:avLst/>
            </a:prstGeom>
            <a:noFill/>
          </p:spPr>
          <p:txBody>
            <a:bodyPr wrap="square" rtlCol="0">
              <a:spAutoFit/>
            </a:bodyPr>
            <a:p>
              <a:r>
                <a:rPr lang="en-US" altLang="zh-CN" dirty="0"/>
                <a:t>(c)</a:t>
              </a:r>
              <a:endParaRPr lang="en-US" altLang="zh-CN"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ADMINI~1/AppData/Local/Temp/picturecompress_20201117114251/output_1.pngoutput_1"/>
          <p:cNvPicPr>
            <a:picLocks noChangeAspect="1"/>
          </p:cNvPicPr>
          <p:nvPr/>
        </p:nvPicPr>
        <p:blipFill>
          <a:blip r:embed="rId1"/>
          <a:srcRect b="-4"/>
          <a:stretch>
            <a:fillRect/>
          </a:stretch>
        </p:blipFill>
        <p:spPr>
          <a:xfrm>
            <a:off x="5146040" y="1108075"/>
            <a:ext cx="6697980" cy="5749290"/>
          </a:xfrm>
          <a:prstGeom prst="rect">
            <a:avLst/>
          </a:prstGeom>
        </p:spPr>
      </p:pic>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2" cstate="print"/>
            <a:stretch>
              <a:fillRect/>
            </a:stretch>
          </p:blipFill>
          <p:spPr>
            <a:xfrm>
              <a:off x="164592" y="237997"/>
              <a:ext cx="9969500" cy="140400"/>
            </a:xfrm>
            <a:prstGeom prst="rect">
              <a:avLst/>
            </a:prstGeom>
            <a:ln>
              <a:noFill/>
            </a:ln>
          </p:spPr>
        </p:pic>
        <p:pic>
          <p:nvPicPr>
            <p:cNvPr id="17" name="object 5"/>
            <p:cNvPicPr/>
            <p:nvPr/>
          </p:nvPicPr>
          <p:blipFill>
            <a:blip r:embed="rId3"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93275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4.1</a:t>
            </a:r>
            <a:r>
              <a:rPr sz="3200" b="1" spc="-50" dirty="0">
                <a:effectLst/>
                <a:latin typeface="Times New Roman" panose="02020603050405020304" charset="0"/>
                <a:cs typeface="Times New Roman" panose="02020603050405020304" charset="0"/>
                <a:sym typeface="+mn-ea"/>
              </a:rPr>
              <a:t> Experiments </a:t>
            </a:r>
            <a:r>
              <a:rPr lang="en-US" sz="3200" b="1" spc="-50" dirty="0">
                <a:effectLst/>
                <a:latin typeface="Times New Roman" panose="02020603050405020304" charset="0"/>
                <a:cs typeface="Times New Roman" panose="02020603050405020304" charset="0"/>
                <a:sym typeface="+mn-ea"/>
              </a:rPr>
              <a:t>—— Ceramic Powder Preparation</a:t>
            </a:r>
            <a:endParaRPr lang="en-US" sz="3200" b="1" spc="-50" dirty="0">
              <a:effectLst/>
              <a:latin typeface="Times New Roman" panose="02020603050405020304" charset="0"/>
              <a:cs typeface="Times New Roman" panose="02020603050405020304" charset="0"/>
              <a:sym typeface="+mn-ea"/>
            </a:endParaRPr>
          </a:p>
        </p:txBody>
      </p:sp>
      <p:sp>
        <p:nvSpPr>
          <p:cNvPr id="20" name="object 9"/>
          <p:cNvSpPr txBox="1"/>
          <p:nvPr/>
        </p:nvSpPr>
        <p:spPr>
          <a:xfrm>
            <a:off x="11764645" y="6466840"/>
            <a:ext cx="426720"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
        <p:nvSpPr>
          <p:cNvPr id="5" name="文本框 4"/>
          <p:cNvSpPr txBox="1"/>
          <p:nvPr/>
        </p:nvSpPr>
        <p:spPr>
          <a:xfrm>
            <a:off x="326390" y="1218565"/>
            <a:ext cx="4641850" cy="5323205"/>
          </a:xfrm>
          <a:prstGeom prst="rect">
            <a:avLst/>
          </a:prstGeom>
          <a:noFill/>
        </p:spPr>
        <p:txBody>
          <a:bodyPr wrap="square" rtlCol="0" anchor="t">
            <a:spAutoFit/>
          </a:bodyPr>
          <a:lstStyle/>
          <a:p>
            <a:pPr algn="just">
              <a:lnSpc>
                <a:spcPct val="100000"/>
              </a:lnSpc>
            </a:pPr>
            <a:r>
              <a:rPr sz="2000">
                <a:latin typeface="Times New Roman" panose="02020603050405020304" charset="0"/>
                <a:cs typeface="Times New Roman" panose="02020603050405020304" charset="0"/>
              </a:rPr>
              <a:t>After the above discussion, we decided to </a:t>
            </a:r>
            <a:r>
              <a:rPr lang="en-US" sz="2000">
                <a:latin typeface="Times New Roman" panose="02020603050405020304" charset="0"/>
                <a:cs typeface="Times New Roman" panose="02020603050405020304" charset="0"/>
              </a:rPr>
              <a:t>combine</a:t>
            </a:r>
            <a:r>
              <a:rPr sz="2000">
                <a:latin typeface="Times New Roman" panose="02020603050405020304" charset="0"/>
                <a:cs typeface="Times New Roman" panose="02020603050405020304" charset="0"/>
              </a:rPr>
              <a:t> two particle sizes of ZrO</a:t>
            </a:r>
            <a:r>
              <a:rPr sz="2000" baseline="-25000">
                <a:latin typeface="Times New Roman" panose="02020603050405020304" charset="0"/>
                <a:cs typeface="Times New Roman" panose="02020603050405020304" charset="0"/>
              </a:rPr>
              <a:t>2</a:t>
            </a:r>
            <a:r>
              <a:rPr sz="2000">
                <a:latin typeface="Times New Roman" panose="02020603050405020304" charset="0"/>
                <a:cs typeface="Times New Roman" panose="02020603050405020304" charset="0"/>
              </a:rPr>
              <a:t> of </a:t>
            </a:r>
            <a:r>
              <a:rPr sz="2000" b="1" u="sng">
                <a:latin typeface="Times New Roman" panose="02020603050405020304" charset="0"/>
                <a:cs typeface="Times New Roman" panose="02020603050405020304" charset="0"/>
              </a:rPr>
              <a:t>1250 </a:t>
            </a:r>
            <a:r>
              <a:rPr lang="en-US" sz="2000" b="1" u="sng">
                <a:latin typeface="Times New Roman" panose="02020603050405020304" charset="0"/>
                <a:cs typeface="Times New Roman" panose="02020603050405020304" charset="0"/>
              </a:rPr>
              <a:t>mesh </a:t>
            </a:r>
            <a:r>
              <a:rPr sz="2000" b="1" u="sng">
                <a:latin typeface="Times New Roman" panose="02020603050405020304" charset="0"/>
                <a:cs typeface="Times New Roman" panose="02020603050405020304" charset="0"/>
              </a:rPr>
              <a:t>(12 </a:t>
            </a:r>
            <a:r>
              <a:rPr lang="en-US" sz="2000" b="1" u="sng">
                <a:latin typeface="Times New Roman" panose="02020603050405020304" charset="0"/>
                <a:cs typeface="Times New Roman" panose="02020603050405020304" charset="0"/>
              </a:rPr>
              <a:t>μ</a:t>
            </a:r>
            <a:r>
              <a:rPr sz="2000" b="1" u="sng">
                <a:latin typeface="Times New Roman" panose="02020603050405020304" charset="0"/>
                <a:cs typeface="Times New Roman" panose="02020603050405020304" charset="0"/>
              </a:rPr>
              <a:t>m) and 3000 </a:t>
            </a:r>
            <a:r>
              <a:rPr lang="en-US" sz="2000" b="1" u="sng">
                <a:latin typeface="Times New Roman" panose="02020603050405020304" charset="0"/>
                <a:cs typeface="Times New Roman" panose="02020603050405020304" charset="0"/>
              </a:rPr>
              <a:t>mesh </a:t>
            </a:r>
            <a:r>
              <a:rPr sz="2000" b="1" u="sng">
                <a:latin typeface="Times New Roman" panose="02020603050405020304" charset="0"/>
                <a:cs typeface="Times New Roman" panose="02020603050405020304" charset="0"/>
              </a:rPr>
              <a:t>(5.0</a:t>
            </a:r>
            <a:r>
              <a:rPr sz="2000" b="1" u="sng">
                <a:latin typeface="Times New Roman" panose="02020603050405020304" charset="0"/>
                <a:cs typeface="Times New Roman" panose="02020603050405020304" charset="0"/>
                <a:sym typeface="+mn-ea"/>
              </a:rPr>
              <a:t> </a:t>
            </a:r>
            <a:r>
              <a:rPr lang="en-US" sz="2000" b="1" u="sng">
                <a:latin typeface="Times New Roman" panose="02020603050405020304" charset="0"/>
                <a:cs typeface="Times New Roman" panose="02020603050405020304" charset="0"/>
                <a:sym typeface="+mn-ea"/>
              </a:rPr>
              <a:t>μ</a:t>
            </a:r>
            <a:r>
              <a:rPr sz="2000" b="1" u="sng">
                <a:latin typeface="Times New Roman" panose="02020603050405020304" charset="0"/>
                <a:cs typeface="Times New Roman" panose="02020603050405020304" charset="0"/>
                <a:sym typeface="+mn-ea"/>
              </a:rPr>
              <a:t>m</a:t>
            </a:r>
            <a:r>
              <a:rPr sz="2000" b="1" u="sng">
                <a:latin typeface="Times New Roman" panose="02020603050405020304" charset="0"/>
                <a:cs typeface="Times New Roman" panose="02020603050405020304" charset="0"/>
              </a:rPr>
              <a:t>) according to mass </a:t>
            </a:r>
            <a:r>
              <a:rPr lang="en-US" sz="2000" b="1" u="sng">
                <a:latin typeface="Times New Roman" panose="02020603050405020304" charset="0"/>
                <a:cs typeface="Times New Roman" panose="02020603050405020304" charset="0"/>
              </a:rPr>
              <a:t>ratio</a:t>
            </a:r>
            <a:r>
              <a:rPr sz="2000" b="1" u="sng">
                <a:latin typeface="Times New Roman" panose="02020603050405020304" charset="0"/>
                <a:cs typeface="Times New Roman" panose="02020603050405020304" charset="0"/>
              </a:rPr>
              <a:t> 7:3</a:t>
            </a:r>
            <a:r>
              <a:rPr sz="2000">
                <a:latin typeface="Times New Roman" panose="02020603050405020304" charset="0"/>
                <a:cs typeface="Times New Roman" panose="02020603050405020304" charset="0"/>
              </a:rPr>
              <a:t>, and then </a:t>
            </a:r>
            <a:r>
              <a:rPr lang="en-US" sz="2000">
                <a:latin typeface="Times New Roman" panose="02020603050405020304" charset="0"/>
                <a:cs typeface="Times New Roman" panose="02020603050405020304" charset="0"/>
              </a:rPr>
              <a:t>a</a:t>
            </a:r>
            <a:r>
              <a:rPr sz="2000">
                <a:latin typeface="Times New Roman" panose="02020603050405020304" charset="0"/>
                <a:cs typeface="Times New Roman" panose="02020603050405020304" charset="0"/>
              </a:rPr>
              <a:t> total </a:t>
            </a:r>
            <a:r>
              <a:rPr lang="en-US" sz="2000">
                <a:latin typeface="Times New Roman" panose="02020603050405020304" charset="0"/>
                <a:cs typeface="Times New Roman" panose="02020603050405020304" charset="0"/>
              </a:rPr>
              <a:t>fraction</a:t>
            </a:r>
            <a:r>
              <a:rPr sz="2000">
                <a:latin typeface="Times New Roman" panose="02020603050405020304" charset="0"/>
                <a:cs typeface="Times New Roman" panose="02020603050405020304" charset="0"/>
              </a:rPr>
              <a:t> 3wt% of yttrium oxide</a:t>
            </a:r>
            <a:r>
              <a:rPr lang="en-US" sz="2000">
                <a:latin typeface="Times New Roman" panose="02020603050405020304" charset="0"/>
                <a:cs typeface="Times New Roman" panose="02020603050405020304" charset="0"/>
              </a:rPr>
              <a:t>(Y</a:t>
            </a:r>
            <a:r>
              <a:rPr lang="en-US" sz="2000" baseline="-25000">
                <a:latin typeface="Times New Roman" panose="02020603050405020304" charset="0"/>
                <a:cs typeface="Times New Roman" panose="02020603050405020304" charset="0"/>
              </a:rPr>
              <a:t>2</a:t>
            </a:r>
            <a:r>
              <a:rPr lang="en-US" sz="2000">
                <a:latin typeface="Times New Roman" panose="02020603050405020304" charset="0"/>
                <a:cs typeface="Times New Roman" panose="02020603050405020304" charset="0"/>
              </a:rPr>
              <a:t>O</a:t>
            </a:r>
            <a:r>
              <a:rPr lang="en-US" sz="2000" baseline="-25000">
                <a:latin typeface="Times New Roman" panose="02020603050405020304" charset="0"/>
                <a:cs typeface="Times New Roman" panose="02020603050405020304" charset="0"/>
              </a:rPr>
              <a:t>3</a:t>
            </a:r>
            <a:r>
              <a:rPr lang="en-US"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 is </a:t>
            </a:r>
            <a:r>
              <a:rPr lang="en-US" sz="2000">
                <a:latin typeface="Times New Roman" panose="02020603050405020304" charset="0"/>
                <a:cs typeface="Times New Roman" panose="02020603050405020304" charset="0"/>
              </a:rPr>
              <a:t>adde</a:t>
            </a:r>
            <a:r>
              <a:rPr sz="2000">
                <a:latin typeface="Times New Roman" panose="02020603050405020304" charset="0"/>
                <a:cs typeface="Times New Roman" panose="02020603050405020304" charset="0"/>
              </a:rPr>
              <a:t>d as the </a:t>
            </a:r>
            <a:r>
              <a:rPr lang="en-US" sz="2000">
                <a:latin typeface="Times New Roman" panose="02020603050405020304" charset="0"/>
                <a:cs typeface="Times New Roman" panose="02020603050405020304" charset="0"/>
              </a:rPr>
              <a:t>Crystalline stabilizer. </a:t>
            </a:r>
            <a:endParaRPr sz="2000">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r>
              <a:rPr sz="2000">
                <a:latin typeface="Times New Roman" panose="02020603050405020304" charset="0"/>
                <a:cs typeface="Times New Roman" panose="02020603050405020304" charset="0"/>
              </a:rPr>
              <a:t>Based on </a:t>
            </a:r>
            <a:r>
              <a:rPr lang="en-US" sz="2000">
                <a:latin typeface="Times New Roman" panose="02020603050405020304" charset="0"/>
                <a:cs typeface="Times New Roman" panose="02020603050405020304" charset="0"/>
              </a:rPr>
              <a:t>previous </a:t>
            </a:r>
            <a:r>
              <a:rPr sz="2000">
                <a:latin typeface="Times New Roman" panose="02020603050405020304" charset="0"/>
                <a:cs typeface="Times New Roman" panose="02020603050405020304" charset="0"/>
              </a:rPr>
              <a:t>reverse engineering measurement results</a:t>
            </a:r>
            <a:r>
              <a:rPr lang="en-US" sz="2000">
                <a:latin typeface="Times New Roman" panose="02020603050405020304" charset="0"/>
                <a:cs typeface="Times New Roman" panose="02020603050405020304" charset="0"/>
              </a:rPr>
              <a:t>, our </a:t>
            </a:r>
            <a:r>
              <a:rPr sz="2000">
                <a:latin typeface="Times New Roman" panose="02020603050405020304" charset="0"/>
                <a:cs typeface="Times New Roman" panose="02020603050405020304" charset="0"/>
              </a:rPr>
              <a:t>light-curing slurry is configured at a </a:t>
            </a:r>
            <a:r>
              <a:rPr sz="2000" b="1" u="sng">
                <a:latin typeface="Times New Roman" panose="02020603050405020304" charset="0"/>
                <a:cs typeface="Times New Roman" panose="02020603050405020304" charset="0"/>
              </a:rPr>
              <a:t>mass ratio of 7</a:t>
            </a:r>
            <a:r>
              <a:rPr lang="en-US" sz="2000" b="1" u="sng">
                <a:latin typeface="Times New Roman" panose="02020603050405020304" charset="0"/>
                <a:cs typeface="Times New Roman" panose="02020603050405020304" charset="0"/>
              </a:rPr>
              <a:t>5</a:t>
            </a:r>
            <a:r>
              <a:rPr sz="2000" b="1" u="sng">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 The particle size distribution </a:t>
            </a:r>
            <a:r>
              <a:rPr lang="en-US" sz="2000">
                <a:latin typeface="Times New Roman" panose="02020603050405020304" charset="0"/>
                <a:cs typeface="Times New Roman" panose="02020603050405020304" charset="0"/>
              </a:rPr>
              <a:t>of this </a:t>
            </a:r>
            <a:r>
              <a:rPr sz="2000">
                <a:latin typeface="Times New Roman" panose="02020603050405020304" charset="0"/>
                <a:cs typeface="Times New Roman" panose="02020603050405020304" charset="0"/>
              </a:rPr>
              <a:t>mix</a:t>
            </a:r>
            <a:r>
              <a:rPr lang="en-US" sz="2000">
                <a:latin typeface="Times New Roman" panose="02020603050405020304" charset="0"/>
                <a:cs typeface="Times New Roman" panose="02020603050405020304" charset="0"/>
              </a:rPr>
              <a:t>ture</a:t>
            </a:r>
            <a:r>
              <a:rPr sz="2000">
                <a:latin typeface="Times New Roman" panose="02020603050405020304" charset="0"/>
                <a:cs typeface="Times New Roman" panose="02020603050405020304" charset="0"/>
              </a:rPr>
              <a:t> can be characterized by a laser particle size tester. The results are shown in the figure below. It can be seen that a wide range of particle size distribution </a:t>
            </a:r>
            <a:r>
              <a:rPr lang="en-US" sz="2000">
                <a:latin typeface="Times New Roman" panose="02020603050405020304" charset="0"/>
                <a:cs typeface="Times New Roman" panose="02020603050405020304" charset="0"/>
              </a:rPr>
              <a:t>(from about </a:t>
            </a:r>
            <a:r>
              <a:rPr lang="en-US" sz="2000">
                <a:latin typeface="Times New Roman" panose="02020603050405020304" charset="0"/>
                <a:cs typeface="Times New Roman" panose="02020603050405020304" charset="0"/>
              </a:rPr>
              <a:t>100 μm to 0.2μm</a:t>
            </a:r>
            <a:r>
              <a:rPr lang="en-US" sz="2000">
                <a:latin typeface="Times New Roman" panose="02020603050405020304" charset="0"/>
                <a:cs typeface="Times New Roman" panose="02020603050405020304" charset="0"/>
              </a:rPr>
              <a:t>) </a:t>
            </a:r>
            <a:r>
              <a:rPr sz="2000">
                <a:latin typeface="Times New Roman" panose="02020603050405020304" charset="0"/>
                <a:cs typeface="Times New Roman" panose="02020603050405020304" charset="0"/>
              </a:rPr>
              <a:t>is obtained after </a:t>
            </a:r>
            <a:r>
              <a:rPr lang="en-US" sz="2000">
                <a:latin typeface="Times New Roman" panose="02020603050405020304" charset="0"/>
                <a:cs typeface="Times New Roman" panose="02020603050405020304" charset="0"/>
              </a:rPr>
              <a:t>our</a:t>
            </a:r>
            <a:r>
              <a:rPr sz="2000">
                <a:latin typeface="Times New Roman" panose="02020603050405020304" charset="0"/>
                <a:cs typeface="Times New Roman" panose="02020603050405020304" charset="0"/>
              </a:rPr>
              <a:t> treatment. </a:t>
            </a:r>
            <a:endParaRPr sz="20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100133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4.2</a:t>
            </a:r>
            <a:r>
              <a:rPr sz="3200" b="1" spc="-50" dirty="0">
                <a:effectLst/>
                <a:latin typeface="Times New Roman" panose="02020603050405020304" charset="0"/>
                <a:cs typeface="Times New Roman" panose="02020603050405020304" charset="0"/>
                <a:sym typeface="+mn-ea"/>
              </a:rPr>
              <a:t> Experiments </a:t>
            </a:r>
            <a:r>
              <a:rPr lang="en-US" sz="3200" b="1" spc="-50" dirty="0">
                <a:effectLst/>
                <a:latin typeface="Times New Roman" panose="02020603050405020304" charset="0"/>
                <a:cs typeface="Times New Roman" panose="02020603050405020304" charset="0"/>
                <a:sym typeface="+mn-ea"/>
              </a:rPr>
              <a:t>—— Slurry and Sample Preparation</a:t>
            </a:r>
            <a:endParaRPr lang="en-US" sz="3200" b="1" spc="-50" dirty="0">
              <a:effectLst/>
              <a:latin typeface="Times New Roman" panose="02020603050405020304" charset="0"/>
              <a:cs typeface="Times New Roman" panose="02020603050405020304" charset="0"/>
              <a:sym typeface="+mn-ea"/>
            </a:endParaRPr>
          </a:p>
        </p:txBody>
      </p:sp>
      <p:sp>
        <p:nvSpPr>
          <p:cNvPr id="20" name="object 9"/>
          <p:cNvSpPr txBox="1"/>
          <p:nvPr/>
        </p:nvSpPr>
        <p:spPr>
          <a:xfrm>
            <a:off x="11764645" y="6466840"/>
            <a:ext cx="426720"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
        <p:nvSpPr>
          <p:cNvPr id="5" name="文本框 4"/>
          <p:cNvSpPr txBox="1"/>
          <p:nvPr/>
        </p:nvSpPr>
        <p:spPr>
          <a:xfrm>
            <a:off x="326390" y="1370965"/>
            <a:ext cx="4675505" cy="5323205"/>
          </a:xfrm>
          <a:prstGeom prst="rect">
            <a:avLst/>
          </a:prstGeom>
          <a:noFill/>
        </p:spPr>
        <p:txBody>
          <a:bodyPr wrap="square" rtlCol="0" anchor="t">
            <a:spAutoFit/>
          </a:bodyPr>
          <a:lstStyle/>
          <a:p>
            <a:pPr algn="just">
              <a:lnSpc>
                <a:spcPct val="100000"/>
              </a:lnSpc>
            </a:pPr>
            <a:r>
              <a:rPr sz="2000">
                <a:latin typeface="Times New Roman" panose="02020603050405020304" charset="0"/>
                <a:cs typeface="Times New Roman" panose="02020603050405020304" charset="0"/>
              </a:rPr>
              <a:t>In the first day of </a:t>
            </a:r>
            <a:r>
              <a:rPr lang="en-US" sz="2000">
                <a:latin typeface="Times New Roman" panose="02020603050405020304" charset="0"/>
                <a:cs typeface="Times New Roman" panose="02020603050405020304" charset="0"/>
              </a:rPr>
              <a:t>our </a:t>
            </a:r>
            <a:r>
              <a:rPr sz="2000">
                <a:latin typeface="Times New Roman" panose="02020603050405020304" charset="0"/>
                <a:cs typeface="Times New Roman" panose="02020603050405020304" charset="0"/>
              </a:rPr>
              <a:t>experiment, we </a:t>
            </a:r>
            <a:r>
              <a:rPr lang="en-US" sz="2000">
                <a:latin typeface="Times New Roman" panose="02020603050405020304" charset="0"/>
                <a:cs typeface="Times New Roman" panose="02020603050405020304" charset="0"/>
              </a:rPr>
              <a:t>resort to a</a:t>
            </a:r>
            <a:r>
              <a:rPr sz="2000">
                <a:latin typeface="Times New Roman" panose="02020603050405020304" charset="0"/>
                <a:cs typeface="Times New Roman" panose="02020603050405020304" charset="0"/>
              </a:rPr>
              <a:t> mechanical mixing </a:t>
            </a:r>
            <a:r>
              <a:rPr sz="2000">
                <a:latin typeface="Times New Roman" panose="02020603050405020304" charset="0"/>
                <a:cs typeface="Times New Roman" panose="02020603050405020304" charset="0"/>
                <a:sym typeface="+mn-ea"/>
              </a:rPr>
              <a:t>method</a:t>
            </a:r>
            <a:r>
              <a:rPr sz="2000">
                <a:latin typeface="Times New Roman" panose="02020603050405020304" charset="0"/>
                <a:cs typeface="Times New Roman" panose="02020603050405020304" charset="0"/>
              </a:rPr>
              <a:t>, and the powder mass fraction </a:t>
            </a:r>
            <a:r>
              <a:rPr lang="en-US" sz="2000">
                <a:latin typeface="Times New Roman" panose="02020603050405020304" charset="0"/>
                <a:cs typeface="Times New Roman" panose="02020603050405020304" charset="0"/>
              </a:rPr>
              <a:t>of the slurry </a:t>
            </a:r>
            <a:r>
              <a:rPr sz="2000">
                <a:latin typeface="Times New Roman" panose="02020603050405020304" charset="0"/>
                <a:cs typeface="Times New Roman" panose="02020603050405020304" charset="0"/>
              </a:rPr>
              <a:t>was around </a:t>
            </a:r>
            <a:r>
              <a:rPr sz="2000" b="1" u="sng">
                <a:latin typeface="Times New Roman" panose="02020603050405020304" charset="0"/>
                <a:cs typeface="Times New Roman" panose="02020603050405020304" charset="0"/>
              </a:rPr>
              <a:t>45 wt%</a:t>
            </a:r>
            <a:r>
              <a:rPr sz="2000">
                <a:latin typeface="Times New Roman" panose="02020603050405020304" charset="0"/>
                <a:cs typeface="Times New Roman" panose="02020603050405020304" charset="0"/>
              </a:rPr>
              <a:t>. In the experiment </a:t>
            </a:r>
            <a:r>
              <a:rPr lang="en-US" sz="2000">
                <a:latin typeface="Times New Roman" panose="02020603050405020304" charset="0"/>
                <a:cs typeface="Times New Roman" panose="02020603050405020304" charset="0"/>
              </a:rPr>
              <a:t>the next day</a:t>
            </a:r>
            <a:r>
              <a:rPr sz="2000">
                <a:latin typeface="Times New Roman" panose="02020603050405020304" charset="0"/>
                <a:cs typeface="Times New Roman" panose="02020603050405020304" charset="0"/>
              </a:rPr>
              <a:t>, an </a:t>
            </a:r>
            <a:r>
              <a:rPr sz="2000" b="1" u="sng">
                <a:latin typeface="Times New Roman" panose="02020603050405020304" charset="0"/>
                <a:cs typeface="Times New Roman" panose="02020603050405020304" charset="0"/>
              </a:rPr>
              <a:t>ultrasonic cleaner</a:t>
            </a:r>
            <a:r>
              <a:rPr sz="2000">
                <a:latin typeface="Times New Roman" panose="02020603050405020304" charset="0"/>
                <a:cs typeface="Times New Roman" panose="02020603050405020304" charset="0"/>
              </a:rPr>
              <a:t> was used to remove bubbles, but the slurry viscosity was too large and the bubbles were difficult to move, which was not successful.</a:t>
            </a:r>
            <a:endParaRPr sz="2000">
              <a:latin typeface="Times New Roman" panose="02020603050405020304" charset="0"/>
              <a:cs typeface="Times New Roman" panose="02020603050405020304" charset="0"/>
            </a:endParaRPr>
          </a:p>
          <a:p>
            <a:pPr algn="just">
              <a:lnSpc>
                <a:spcPct val="100000"/>
              </a:lnSpc>
            </a:pPr>
            <a:endParaRPr lang="en-US" sz="2000">
              <a:latin typeface="Times New Roman" panose="02020603050405020304" charset="0"/>
              <a:cs typeface="Times New Roman" panose="02020603050405020304" charset="0"/>
            </a:endParaRPr>
          </a:p>
          <a:p>
            <a:pPr algn="just">
              <a:lnSpc>
                <a:spcPct val="100000"/>
              </a:lnSpc>
            </a:pPr>
            <a:r>
              <a:rPr lang="en-US" sz="2000">
                <a:latin typeface="Times New Roman" panose="02020603050405020304" charset="0"/>
                <a:cs typeface="Times New Roman" panose="02020603050405020304" charset="0"/>
              </a:rPr>
              <a:t>O</a:t>
            </a:r>
            <a:r>
              <a:rPr sz="2000">
                <a:latin typeface="Times New Roman" panose="02020603050405020304" charset="0"/>
                <a:cs typeface="Times New Roman" panose="02020603050405020304" charset="0"/>
              </a:rPr>
              <a:t>n the </a:t>
            </a:r>
            <a:r>
              <a:rPr lang="en-US" sz="2000">
                <a:latin typeface="Times New Roman" panose="02020603050405020304" charset="0"/>
                <a:cs typeface="Times New Roman" panose="02020603050405020304" charset="0"/>
              </a:rPr>
              <a:t>third </a:t>
            </a:r>
            <a:r>
              <a:rPr sz="2000">
                <a:latin typeface="Times New Roman" panose="02020603050405020304" charset="0"/>
                <a:cs typeface="Times New Roman" panose="02020603050405020304" charset="0"/>
              </a:rPr>
              <a:t>day, we added a certain amount of </a:t>
            </a:r>
            <a:r>
              <a:rPr sz="2000" b="1" u="sng">
                <a:latin typeface="Times New Roman" panose="02020603050405020304" charset="0"/>
                <a:cs typeface="Times New Roman" panose="02020603050405020304" charset="0"/>
              </a:rPr>
              <a:t>SN5040 polycarboxylate sodium anionic dispersant</a:t>
            </a:r>
            <a:r>
              <a:rPr sz="2000">
                <a:latin typeface="Times New Roman" panose="02020603050405020304" charset="0"/>
                <a:cs typeface="Times New Roman" panose="02020603050405020304" charset="0"/>
              </a:rPr>
              <a:t>, and replaced </a:t>
            </a:r>
            <a:r>
              <a:rPr lang="en-US" sz="2000">
                <a:latin typeface="Times New Roman" panose="02020603050405020304" charset="0"/>
                <a:cs typeface="Times New Roman" panose="02020603050405020304" charset="0"/>
              </a:rPr>
              <a:t>with </a:t>
            </a:r>
            <a:r>
              <a:rPr sz="2000">
                <a:latin typeface="Times New Roman" panose="02020603050405020304" charset="0"/>
                <a:cs typeface="Times New Roman" panose="02020603050405020304" charset="0"/>
              </a:rPr>
              <a:t>the </a:t>
            </a:r>
            <a:r>
              <a:rPr lang="en-US" sz="2000">
                <a:latin typeface="Times New Roman" panose="02020603050405020304" charset="0"/>
                <a:cs typeface="Times New Roman" panose="02020603050405020304" charset="0"/>
              </a:rPr>
              <a:t>3:7 </a:t>
            </a:r>
            <a:r>
              <a:rPr sz="2000">
                <a:latin typeface="Times New Roman" panose="02020603050405020304" charset="0"/>
                <a:cs typeface="Times New Roman" panose="02020603050405020304" charset="0"/>
              </a:rPr>
              <a:t>mixed powder, whi</a:t>
            </a:r>
            <a:r>
              <a:rPr lang="en-US" sz="2000">
                <a:latin typeface="Times New Roman" panose="02020603050405020304" charset="0"/>
                <a:cs typeface="Times New Roman" panose="02020603050405020304" charset="0"/>
              </a:rPr>
              <a:t>ch we found can </a:t>
            </a:r>
            <a:r>
              <a:rPr sz="2000">
                <a:latin typeface="Times New Roman" panose="02020603050405020304" charset="0"/>
                <a:cs typeface="Times New Roman" panose="02020603050405020304" charset="0"/>
              </a:rPr>
              <a:t>maintain the processability (viscosity)  </a:t>
            </a:r>
            <a:r>
              <a:rPr lang="en-US" sz="2000">
                <a:latin typeface="Times New Roman" panose="02020603050405020304" charset="0"/>
                <a:cs typeface="Times New Roman" panose="02020603050405020304" charset="0"/>
              </a:rPr>
              <a:t>of the slurry while  increasing t</a:t>
            </a:r>
            <a:r>
              <a:rPr sz="2000">
                <a:latin typeface="Times New Roman" panose="02020603050405020304" charset="0"/>
                <a:cs typeface="Times New Roman" panose="02020603050405020304" charset="0"/>
              </a:rPr>
              <a:t>he mass fraction of the powder   by half, to </a:t>
            </a:r>
            <a:r>
              <a:rPr lang="en-US" sz="2000">
                <a:latin typeface="Times New Roman" panose="02020603050405020304" charset="0"/>
                <a:cs typeface="Times New Roman" panose="02020603050405020304" charset="0"/>
              </a:rPr>
              <a:t>an extend of about</a:t>
            </a:r>
            <a:r>
              <a:rPr sz="2000">
                <a:latin typeface="Times New Roman" panose="02020603050405020304" charset="0"/>
                <a:cs typeface="Times New Roman" panose="02020603050405020304" charset="0"/>
              </a:rPr>
              <a:t> </a:t>
            </a:r>
            <a:r>
              <a:rPr sz="2000" b="1" u="sng">
                <a:latin typeface="Times New Roman" panose="02020603050405020304" charset="0"/>
                <a:cs typeface="Times New Roman" panose="02020603050405020304" charset="0"/>
              </a:rPr>
              <a:t>65 wt%.</a:t>
            </a:r>
            <a:endParaRPr sz="2000" b="1" u="sng">
              <a:latin typeface="Times New Roman" panose="02020603050405020304" charset="0"/>
              <a:cs typeface="Times New Roman" panose="02020603050405020304" charset="0"/>
            </a:endParaRPr>
          </a:p>
        </p:txBody>
      </p:sp>
      <p:grpSp>
        <p:nvGrpSpPr>
          <p:cNvPr id="10" name="组合 9"/>
          <p:cNvGrpSpPr/>
          <p:nvPr/>
        </p:nvGrpSpPr>
        <p:grpSpPr>
          <a:xfrm>
            <a:off x="5078095" y="1270000"/>
            <a:ext cx="6918960" cy="5124450"/>
            <a:chOff x="7997" y="2000"/>
            <a:chExt cx="10896" cy="8070"/>
          </a:xfrm>
        </p:grpSpPr>
        <p:grpSp>
          <p:nvGrpSpPr>
            <p:cNvPr id="6" name="组合 5"/>
            <p:cNvGrpSpPr/>
            <p:nvPr/>
          </p:nvGrpSpPr>
          <p:grpSpPr>
            <a:xfrm>
              <a:off x="7997" y="2000"/>
              <a:ext cx="10897" cy="8070"/>
              <a:chOff x="5001895" y="1270000"/>
              <a:chExt cx="6919279" cy="5124360"/>
            </a:xfrm>
          </p:grpSpPr>
          <p:grpSp>
            <p:nvGrpSpPr>
              <p:cNvPr id="9" name="组合 8"/>
              <p:cNvGrpSpPr/>
              <p:nvPr/>
            </p:nvGrpSpPr>
            <p:grpSpPr>
              <a:xfrm>
                <a:off x="5377154" y="1371112"/>
                <a:ext cx="6544020" cy="5023248"/>
                <a:chOff x="9019" y="2154"/>
                <a:chExt cx="9741" cy="7260"/>
              </a:xfrm>
            </p:grpSpPr>
            <p:pic>
              <p:nvPicPr>
                <p:cNvPr id="3" name="图片 2" descr="90bcc7af1afb5d7e5020fd28d3d5320"/>
                <p:cNvPicPr>
                  <a:picLocks noChangeAspect="1"/>
                </p:cNvPicPr>
                <p:nvPr/>
              </p:nvPicPr>
              <p:blipFill>
                <a:blip r:embed="rId3"/>
                <a:stretch>
                  <a:fillRect/>
                </a:stretch>
              </p:blipFill>
              <p:spPr>
                <a:xfrm>
                  <a:off x="9019" y="5977"/>
                  <a:ext cx="4567" cy="3426"/>
                </a:xfrm>
                <a:prstGeom prst="rect">
                  <a:avLst/>
                </a:prstGeom>
              </p:spPr>
            </p:pic>
            <p:pic>
              <p:nvPicPr>
                <p:cNvPr id="7" name="图片 6" descr="a9099f19e24c4175da1e5e69125688a"/>
                <p:cNvPicPr>
                  <a:picLocks noChangeAspect="1"/>
                </p:cNvPicPr>
                <p:nvPr/>
              </p:nvPicPr>
              <p:blipFill>
                <a:blip r:embed="rId4"/>
                <a:stretch>
                  <a:fillRect/>
                </a:stretch>
              </p:blipFill>
              <p:spPr>
                <a:xfrm>
                  <a:off x="14094" y="5988"/>
                  <a:ext cx="4666" cy="3426"/>
                </a:xfrm>
                <a:prstGeom prst="rect">
                  <a:avLst/>
                </a:prstGeom>
              </p:spPr>
            </p:pic>
            <p:pic>
              <p:nvPicPr>
                <p:cNvPr id="8" name="图片 7" descr="1edc6e0c3305f03d3964e24a1a61bde"/>
                <p:cNvPicPr>
                  <a:picLocks noChangeAspect="1"/>
                </p:cNvPicPr>
                <p:nvPr/>
              </p:nvPicPr>
              <p:blipFill>
                <a:blip r:embed="rId5"/>
                <a:srcRect l="8692" t="4896" b="4345"/>
                <a:stretch>
                  <a:fillRect/>
                </a:stretch>
              </p:blipFill>
              <p:spPr>
                <a:xfrm>
                  <a:off x="14122" y="2154"/>
                  <a:ext cx="4638" cy="3426"/>
                </a:xfrm>
                <a:prstGeom prst="rect">
                  <a:avLst/>
                </a:prstGeom>
              </p:spPr>
            </p:pic>
          </p:grpSp>
          <p:sp>
            <p:nvSpPr>
              <p:cNvPr id="22" name="文本框 21"/>
              <p:cNvSpPr txBox="1"/>
              <p:nvPr/>
            </p:nvSpPr>
            <p:spPr>
              <a:xfrm>
                <a:off x="5001895" y="1270000"/>
                <a:ext cx="394970" cy="368300"/>
              </a:xfrm>
              <a:prstGeom prst="rect">
                <a:avLst/>
              </a:prstGeom>
              <a:noFill/>
            </p:spPr>
            <p:txBody>
              <a:bodyPr wrap="square" rtlCol="0">
                <a:spAutoFit/>
              </a:bodyPr>
              <a:lstStyle/>
              <a:p>
                <a:r>
                  <a:rPr lang="en-US" altLang="zh-CN" dirty="0"/>
                  <a:t>(a)</a:t>
                </a:r>
                <a:endParaRPr lang="en-US" altLang="zh-CN" dirty="0"/>
              </a:p>
            </p:txBody>
          </p:sp>
          <p:sp>
            <p:nvSpPr>
              <p:cNvPr id="23" name="文本框 22"/>
              <p:cNvSpPr txBox="1"/>
              <p:nvPr/>
            </p:nvSpPr>
            <p:spPr>
              <a:xfrm>
                <a:off x="8410575" y="1270000"/>
                <a:ext cx="394970" cy="368300"/>
              </a:xfrm>
              <a:prstGeom prst="rect">
                <a:avLst/>
              </a:prstGeom>
              <a:noFill/>
            </p:spPr>
            <p:txBody>
              <a:bodyPr wrap="square" rtlCol="0">
                <a:spAutoFit/>
              </a:bodyPr>
              <a:lstStyle/>
              <a:p>
                <a:r>
                  <a:rPr lang="en-US" altLang="zh-CN"/>
                  <a:t>(b)</a:t>
                </a:r>
                <a:endParaRPr lang="en-US" altLang="zh-CN"/>
              </a:p>
            </p:txBody>
          </p:sp>
          <p:sp>
            <p:nvSpPr>
              <p:cNvPr id="24" name="文本框 23"/>
              <p:cNvSpPr txBox="1"/>
              <p:nvPr/>
            </p:nvSpPr>
            <p:spPr>
              <a:xfrm>
                <a:off x="5001895" y="3922395"/>
                <a:ext cx="394970" cy="368300"/>
              </a:xfrm>
              <a:prstGeom prst="rect">
                <a:avLst/>
              </a:prstGeom>
              <a:noFill/>
            </p:spPr>
            <p:txBody>
              <a:bodyPr wrap="square" rtlCol="0">
                <a:spAutoFit/>
              </a:bodyPr>
              <a:lstStyle/>
              <a:p>
                <a:r>
                  <a:rPr lang="en-US" altLang="zh-CN" dirty="0"/>
                  <a:t>(c)</a:t>
                </a:r>
                <a:endParaRPr lang="en-US" altLang="zh-CN" dirty="0"/>
              </a:p>
            </p:txBody>
          </p:sp>
          <p:sp>
            <p:nvSpPr>
              <p:cNvPr id="25" name="文本框 24"/>
              <p:cNvSpPr txBox="1"/>
              <p:nvPr/>
            </p:nvSpPr>
            <p:spPr>
              <a:xfrm>
                <a:off x="8410575" y="3922395"/>
                <a:ext cx="394970" cy="368300"/>
              </a:xfrm>
              <a:prstGeom prst="rect">
                <a:avLst/>
              </a:prstGeom>
              <a:noFill/>
            </p:spPr>
            <p:txBody>
              <a:bodyPr wrap="square" rtlCol="0">
                <a:spAutoFit/>
              </a:bodyPr>
              <a:lstStyle/>
              <a:p>
                <a:r>
                  <a:rPr lang="en-US" altLang="zh-CN"/>
                  <a:t>(d)</a:t>
                </a:r>
                <a:endParaRPr lang="en-US" altLang="zh-CN"/>
              </a:p>
            </p:txBody>
          </p:sp>
        </p:grpSp>
        <p:pic>
          <p:nvPicPr>
            <p:cNvPr id="2" name="图片 1" descr="f64d4ddf7366ed7883d3c811763a0f4"/>
            <p:cNvPicPr>
              <a:picLocks noChangeAspect="1"/>
            </p:cNvPicPr>
            <p:nvPr/>
          </p:nvPicPr>
          <p:blipFill>
            <a:blip r:embed="rId6"/>
            <a:srcRect r="2448"/>
            <a:stretch>
              <a:fillRect/>
            </a:stretch>
          </p:blipFill>
          <p:spPr>
            <a:xfrm>
              <a:off x="8619" y="2161"/>
              <a:ext cx="4800" cy="3732"/>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93275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4.3</a:t>
            </a:r>
            <a:r>
              <a:rPr sz="3200" b="1" spc="-50" dirty="0">
                <a:effectLst/>
                <a:latin typeface="Times New Roman" panose="02020603050405020304" charset="0"/>
                <a:cs typeface="Times New Roman" panose="02020603050405020304" charset="0"/>
                <a:sym typeface="+mn-ea"/>
              </a:rPr>
              <a:t> Experiments </a:t>
            </a:r>
            <a:r>
              <a:rPr lang="en-US" sz="3200" b="1" spc="-50" dirty="0">
                <a:effectLst/>
                <a:latin typeface="Times New Roman" panose="02020603050405020304" charset="0"/>
                <a:cs typeface="Times New Roman" panose="02020603050405020304" charset="0"/>
                <a:sym typeface="+mn-ea"/>
              </a:rPr>
              <a:t>—— Debinding and Sintering Process</a:t>
            </a:r>
            <a:endParaRPr lang="en-US" sz="3200" b="1" spc="-50" dirty="0">
              <a:effectLst/>
              <a:latin typeface="Times New Roman" panose="02020603050405020304" charset="0"/>
              <a:cs typeface="Times New Roman" panose="02020603050405020304" charset="0"/>
              <a:sym typeface="+mn-ea"/>
            </a:endParaRPr>
          </a:p>
        </p:txBody>
      </p:sp>
      <p:sp>
        <p:nvSpPr>
          <p:cNvPr id="20" name="object 9"/>
          <p:cNvSpPr txBox="1"/>
          <p:nvPr/>
        </p:nvSpPr>
        <p:spPr>
          <a:xfrm>
            <a:off x="11764645" y="6466840"/>
            <a:ext cx="426720"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
        <p:nvSpPr>
          <p:cNvPr id="5" name="文本框 4"/>
          <p:cNvSpPr txBox="1"/>
          <p:nvPr/>
        </p:nvSpPr>
        <p:spPr>
          <a:xfrm>
            <a:off x="326390" y="1370965"/>
            <a:ext cx="4258310" cy="4707890"/>
          </a:xfrm>
          <a:prstGeom prst="rect">
            <a:avLst/>
          </a:prstGeom>
          <a:noFill/>
        </p:spPr>
        <p:txBody>
          <a:bodyPr wrap="square" rtlCol="0" anchor="t">
            <a:spAutoFit/>
          </a:bodyPr>
          <a:lstStyle/>
          <a:p>
            <a:pPr algn="just">
              <a:lnSpc>
                <a:spcPct val="100000"/>
              </a:lnSpc>
            </a:pPr>
            <a:r>
              <a:rPr lang="en-US" sz="2000">
                <a:latin typeface="Times New Roman" panose="02020603050405020304" charset="0"/>
                <a:cs typeface="Times New Roman" panose="02020603050405020304" charset="0"/>
              </a:rPr>
              <a:t>The</a:t>
            </a:r>
            <a:r>
              <a:rPr sz="2000" b="1">
                <a:latin typeface="Times New Roman" panose="02020603050405020304" charset="0"/>
                <a:cs typeface="Times New Roman" panose="02020603050405020304" charset="0"/>
              </a:rPr>
              <a:t> </a:t>
            </a:r>
            <a:r>
              <a:rPr sz="2000" b="1" u="sng">
                <a:latin typeface="Times New Roman" panose="02020603050405020304" charset="0"/>
                <a:cs typeface="Times New Roman" panose="02020603050405020304" charset="0"/>
              </a:rPr>
              <a:t>de</a:t>
            </a:r>
            <a:r>
              <a:rPr lang="en-US" sz="2000" b="1" u="sng">
                <a:latin typeface="Times New Roman" panose="02020603050405020304" charset="0"/>
                <a:cs typeface="Times New Roman" panose="02020603050405020304" charset="0"/>
              </a:rPr>
              <a:t>bind</a:t>
            </a:r>
            <a:r>
              <a:rPr sz="2000" b="1" u="sng">
                <a:latin typeface="Times New Roman" panose="02020603050405020304" charset="0"/>
                <a:cs typeface="Times New Roman" panose="02020603050405020304" charset="0"/>
              </a:rPr>
              <a:t>ing </a:t>
            </a:r>
            <a:r>
              <a:rPr lang="en-US" sz="2000" b="1" u="sng">
                <a:latin typeface="Times New Roman" panose="02020603050405020304" charset="0"/>
                <a:cs typeface="Times New Roman" panose="02020603050405020304" charset="0"/>
              </a:rPr>
              <a:t>process was conducted in</a:t>
            </a:r>
            <a:r>
              <a:rPr sz="2000" b="1" u="sng">
                <a:latin typeface="Times New Roman" panose="02020603050405020304" charset="0"/>
                <a:cs typeface="Times New Roman" panose="02020603050405020304" charset="0"/>
              </a:rPr>
              <a:t> 300~500 ℃</a:t>
            </a:r>
            <a:r>
              <a:rPr lang="en-US"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a</a:t>
            </a:r>
            <a:r>
              <a:rPr sz="2000">
                <a:latin typeface="Times New Roman" panose="02020603050405020304" charset="0"/>
                <a:cs typeface="Times New Roman" panose="02020603050405020304" charset="0"/>
              </a:rPr>
              <a:t>s </a:t>
            </a:r>
            <a:r>
              <a:rPr lang="en-US" sz="2000">
                <a:latin typeface="Times New Roman" panose="02020603050405020304" charset="0"/>
                <a:cs typeface="Times New Roman" panose="02020603050405020304" charset="0"/>
              </a:rPr>
              <a:t>is </a:t>
            </a:r>
            <a:r>
              <a:rPr sz="2000">
                <a:latin typeface="Times New Roman" panose="02020603050405020304" charset="0"/>
                <a:cs typeface="Times New Roman" panose="02020603050405020304" charset="0"/>
              </a:rPr>
              <a:t>shown in figure </a:t>
            </a:r>
            <a:r>
              <a:rPr lang="en-US" sz="2000">
                <a:latin typeface="Times New Roman" panose="02020603050405020304" charset="0"/>
                <a:cs typeface="Times New Roman" panose="02020603050405020304" charset="0"/>
              </a:rPr>
              <a:t>(b)</a:t>
            </a:r>
            <a:r>
              <a:rPr lang="en-US" sz="2000">
                <a:latin typeface="Times New Roman" panose="02020603050405020304" charset="0"/>
                <a:cs typeface="Times New Roman" panose="02020603050405020304" charset="0"/>
              </a:rPr>
              <a:t>. W</a:t>
            </a:r>
            <a:r>
              <a:rPr sz="2000">
                <a:latin typeface="Times New Roman" panose="02020603050405020304" charset="0"/>
                <a:cs typeface="Times New Roman" panose="02020603050405020304" charset="0"/>
              </a:rPr>
              <a:t>e can see that the color of the </a:t>
            </a:r>
            <a:r>
              <a:rPr lang="en-US" sz="2000">
                <a:latin typeface="Times New Roman" panose="02020603050405020304" charset="0"/>
                <a:cs typeface="Times New Roman" panose="02020603050405020304" charset="0"/>
              </a:rPr>
              <a:t>green body </a:t>
            </a:r>
            <a:r>
              <a:rPr sz="2000">
                <a:latin typeface="Times New Roman" panose="02020603050405020304" charset="0"/>
                <a:cs typeface="Times New Roman" panose="02020603050405020304" charset="0"/>
              </a:rPr>
              <a:t>faded and turned into </a:t>
            </a:r>
            <a:r>
              <a:rPr lang="en-US" sz="2000">
                <a:latin typeface="Times New Roman" panose="02020603050405020304" charset="0"/>
                <a:cs typeface="Times New Roman" panose="02020603050405020304" charset="0"/>
              </a:rPr>
              <a:t>the base color of </a:t>
            </a:r>
            <a:r>
              <a:rPr sz="2000">
                <a:latin typeface="Times New Roman" panose="02020603050405020304" charset="0"/>
                <a:cs typeface="Times New Roman" panose="02020603050405020304" charset="0"/>
              </a:rPr>
              <a:t>ZrO</a:t>
            </a:r>
            <a:r>
              <a:rPr lang="en-US" sz="2000" baseline="-25000">
                <a:latin typeface="Times New Roman" panose="02020603050405020304" charset="0"/>
                <a:cs typeface="Times New Roman" panose="02020603050405020304" charset="0"/>
              </a:rPr>
              <a:t>2</a:t>
            </a:r>
            <a:r>
              <a:rPr lang="en-US"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 The </a:t>
            </a:r>
            <a:r>
              <a:rPr lang="en-US" sz="2000">
                <a:latin typeface="Times New Roman" panose="02020603050405020304" charset="0"/>
                <a:cs typeface="Times New Roman" panose="02020603050405020304" charset="0"/>
              </a:rPr>
              <a:t>debinded </a:t>
            </a:r>
            <a:r>
              <a:rPr sz="2000">
                <a:latin typeface="Times New Roman" panose="02020603050405020304" charset="0"/>
                <a:cs typeface="Times New Roman" panose="02020603050405020304" charset="0"/>
              </a:rPr>
              <a:t>sample ha</a:t>
            </a:r>
            <a:r>
              <a:rPr lang="en-US" sz="2000">
                <a:latin typeface="Times New Roman" panose="02020603050405020304" charset="0"/>
                <a:cs typeface="Times New Roman" panose="02020603050405020304" charset="0"/>
              </a:rPr>
              <a:t>d</a:t>
            </a:r>
            <a:r>
              <a:rPr sz="2000">
                <a:latin typeface="Times New Roman" panose="02020603050405020304" charset="0"/>
                <a:cs typeface="Times New Roman" panose="02020603050405020304" charset="0"/>
              </a:rPr>
              <a:t> no obvious defects</a:t>
            </a:r>
            <a:r>
              <a:rPr lang="en-US" sz="2000">
                <a:latin typeface="Times New Roman" panose="02020603050405020304" charset="0"/>
                <a:cs typeface="Times New Roman" panose="02020603050405020304" charset="0"/>
              </a:rPr>
              <a:t>, while</a:t>
            </a:r>
            <a:r>
              <a:rPr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t</a:t>
            </a:r>
            <a:r>
              <a:rPr sz="2000">
                <a:latin typeface="Times New Roman" panose="02020603050405020304" charset="0"/>
                <a:cs typeface="Times New Roman" panose="02020603050405020304" charset="0"/>
              </a:rPr>
              <a:t>he </a:t>
            </a:r>
            <a:r>
              <a:rPr lang="en-US" sz="2000">
                <a:latin typeface="Times New Roman" panose="02020603050405020304" charset="0"/>
                <a:cs typeface="Times New Roman" panose="02020603050405020304" charset="0"/>
              </a:rPr>
              <a:t>DTA</a:t>
            </a:r>
            <a:r>
              <a:rPr sz="2000">
                <a:latin typeface="Times New Roman" panose="02020603050405020304" charset="0"/>
                <a:cs typeface="Times New Roman" panose="02020603050405020304" charset="0"/>
              </a:rPr>
              <a:t> shows that the organic components in the material have been completely removed. </a:t>
            </a:r>
            <a:endParaRPr sz="2000">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r>
              <a:rPr sz="2000">
                <a:latin typeface="Times New Roman" panose="02020603050405020304" charset="0"/>
                <a:cs typeface="Times New Roman" panose="02020603050405020304" charset="0"/>
              </a:rPr>
              <a:t>After confirming that our degreasing process can completely remove the resin from the material, </a:t>
            </a:r>
            <a:r>
              <a:rPr lang="en-US" sz="2000">
                <a:latin typeface="Times New Roman" panose="02020603050405020304" charset="0"/>
                <a:cs typeface="Times New Roman" panose="02020603050405020304" charset="0"/>
              </a:rPr>
              <a:t>we conducted t</a:t>
            </a:r>
            <a:r>
              <a:rPr sz="2000">
                <a:latin typeface="Times New Roman" panose="02020603050405020304" charset="0"/>
                <a:cs typeface="Times New Roman" panose="02020603050405020304" charset="0"/>
              </a:rPr>
              <a:t>he </a:t>
            </a:r>
            <a:r>
              <a:rPr lang="en-US" sz="2000" b="1" u="sng">
                <a:latin typeface="Times New Roman" panose="02020603050405020304" charset="0"/>
                <a:cs typeface="Times New Roman" panose="02020603050405020304" charset="0"/>
              </a:rPr>
              <a:t>sintering at a temperature of 1600℃</a:t>
            </a:r>
            <a:r>
              <a:rPr lang="en-US"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 </a:t>
            </a:r>
            <a:endParaRPr sz="2000">
              <a:latin typeface="Times New Roman" panose="02020603050405020304" charset="0"/>
              <a:cs typeface="Times New Roman" panose="02020603050405020304" charset="0"/>
            </a:endParaRPr>
          </a:p>
        </p:txBody>
      </p:sp>
      <p:grpSp>
        <p:nvGrpSpPr>
          <p:cNvPr id="22" name="组合 21"/>
          <p:cNvGrpSpPr/>
          <p:nvPr/>
        </p:nvGrpSpPr>
        <p:grpSpPr>
          <a:xfrm>
            <a:off x="4751705" y="1270000"/>
            <a:ext cx="7244080" cy="5125085"/>
            <a:chOff x="7483" y="2000"/>
            <a:chExt cx="11408" cy="8071"/>
          </a:xfrm>
        </p:grpSpPr>
        <p:pic>
          <p:nvPicPr>
            <p:cNvPr id="21" name="图片 20" descr="C:/Users/ADMINI~1/AppData/Local/Temp/picturecompress_20201120012232/output_1.jpgoutput_1"/>
            <p:cNvPicPr>
              <a:picLocks noChangeAspect="1"/>
            </p:cNvPicPr>
            <p:nvPr/>
          </p:nvPicPr>
          <p:blipFill>
            <a:blip r:embed="rId3"/>
            <a:srcRect t="3304"/>
            <a:stretch>
              <a:fillRect/>
            </a:stretch>
          </p:blipFill>
          <p:spPr>
            <a:xfrm rot="16200000">
              <a:off x="8660" y="5789"/>
              <a:ext cx="3734" cy="4830"/>
            </a:xfrm>
            <a:prstGeom prst="rect">
              <a:avLst/>
            </a:prstGeom>
          </p:spPr>
        </p:pic>
        <p:grpSp>
          <p:nvGrpSpPr>
            <p:cNvPr id="4" name="组合 3"/>
            <p:cNvGrpSpPr/>
            <p:nvPr/>
          </p:nvGrpSpPr>
          <p:grpSpPr>
            <a:xfrm>
              <a:off x="7483" y="2000"/>
              <a:ext cx="11409" cy="8069"/>
              <a:chOff x="7483" y="2000"/>
              <a:chExt cx="11409" cy="8069"/>
            </a:xfrm>
          </p:grpSpPr>
          <p:pic>
            <p:nvPicPr>
              <p:cNvPr id="10" name="图片 9"/>
              <p:cNvPicPr>
                <a:picLocks noChangeAspect="1"/>
              </p:cNvPicPr>
              <p:nvPr/>
            </p:nvPicPr>
            <p:blipFill>
              <a:blip r:embed="rId4"/>
              <a:stretch>
                <a:fillRect/>
              </a:stretch>
            </p:blipFill>
            <p:spPr>
              <a:xfrm>
                <a:off x="13601" y="2158"/>
                <a:ext cx="5291" cy="4019"/>
              </a:xfrm>
              <a:prstGeom prst="rect">
                <a:avLst/>
              </a:prstGeom>
            </p:spPr>
          </p:pic>
          <p:pic>
            <p:nvPicPr>
              <p:cNvPr id="2" name="图片 1"/>
              <p:cNvPicPr>
                <a:picLocks noChangeAspect="1"/>
              </p:cNvPicPr>
              <p:nvPr/>
            </p:nvPicPr>
            <p:blipFill>
              <a:blip r:embed="rId5"/>
              <a:stretch>
                <a:fillRect/>
              </a:stretch>
            </p:blipFill>
            <p:spPr>
              <a:xfrm>
                <a:off x="13837" y="6337"/>
                <a:ext cx="5055" cy="3732"/>
              </a:xfrm>
              <a:prstGeom prst="rect">
                <a:avLst/>
              </a:prstGeom>
            </p:spPr>
          </p:pic>
          <p:sp>
            <p:nvSpPr>
              <p:cNvPr id="11" name="文本框 10"/>
              <p:cNvSpPr txBox="1"/>
              <p:nvPr/>
            </p:nvSpPr>
            <p:spPr>
              <a:xfrm>
                <a:off x="7483" y="2000"/>
                <a:ext cx="622" cy="580"/>
              </a:xfrm>
              <a:prstGeom prst="rect">
                <a:avLst/>
              </a:prstGeom>
              <a:noFill/>
            </p:spPr>
            <p:txBody>
              <a:bodyPr wrap="square" rtlCol="0">
                <a:spAutoFit/>
              </a:bodyPr>
              <a:lstStyle/>
              <a:p>
                <a:r>
                  <a:rPr lang="en-US" altLang="zh-CN" dirty="0"/>
                  <a:t>(a)</a:t>
                </a:r>
                <a:endParaRPr lang="en-US" altLang="zh-CN" dirty="0"/>
              </a:p>
            </p:txBody>
          </p:sp>
          <p:sp>
            <p:nvSpPr>
              <p:cNvPr id="12" name="文本框 11"/>
              <p:cNvSpPr txBox="1"/>
              <p:nvPr/>
            </p:nvSpPr>
            <p:spPr>
              <a:xfrm>
                <a:off x="13215" y="2000"/>
                <a:ext cx="622" cy="580"/>
              </a:xfrm>
              <a:prstGeom prst="rect">
                <a:avLst/>
              </a:prstGeom>
              <a:noFill/>
            </p:spPr>
            <p:txBody>
              <a:bodyPr wrap="square" rtlCol="0">
                <a:spAutoFit/>
              </a:bodyPr>
              <a:lstStyle/>
              <a:p>
                <a:r>
                  <a:rPr lang="en-US" altLang="zh-CN"/>
                  <a:t>(b)</a:t>
                </a:r>
                <a:endParaRPr lang="en-US" altLang="zh-CN"/>
              </a:p>
            </p:txBody>
          </p:sp>
          <p:sp>
            <p:nvSpPr>
              <p:cNvPr id="13" name="文本框 12"/>
              <p:cNvSpPr txBox="1"/>
              <p:nvPr/>
            </p:nvSpPr>
            <p:spPr>
              <a:xfrm>
                <a:off x="7483" y="6177"/>
                <a:ext cx="622" cy="580"/>
              </a:xfrm>
              <a:prstGeom prst="rect">
                <a:avLst/>
              </a:prstGeom>
              <a:noFill/>
            </p:spPr>
            <p:txBody>
              <a:bodyPr wrap="square" rtlCol="0">
                <a:spAutoFit/>
              </a:bodyPr>
              <a:lstStyle/>
              <a:p>
                <a:r>
                  <a:rPr lang="en-US" altLang="zh-CN" dirty="0"/>
                  <a:t>(c)</a:t>
                </a:r>
                <a:endParaRPr lang="en-US" altLang="zh-CN" dirty="0"/>
              </a:p>
            </p:txBody>
          </p:sp>
          <p:sp>
            <p:nvSpPr>
              <p:cNvPr id="14" name="文本框 13"/>
              <p:cNvSpPr txBox="1"/>
              <p:nvPr/>
            </p:nvSpPr>
            <p:spPr>
              <a:xfrm>
                <a:off x="13215" y="6177"/>
                <a:ext cx="622" cy="580"/>
              </a:xfrm>
              <a:prstGeom prst="rect">
                <a:avLst/>
              </a:prstGeom>
              <a:noFill/>
            </p:spPr>
            <p:txBody>
              <a:bodyPr wrap="square" rtlCol="0">
                <a:spAutoFit/>
              </a:bodyPr>
              <a:lstStyle/>
              <a:p>
                <a:r>
                  <a:rPr lang="en-US" altLang="zh-CN"/>
                  <a:t>(d)</a:t>
                </a:r>
                <a:endParaRPr lang="en-US" altLang="zh-CN"/>
              </a:p>
            </p:txBody>
          </p:sp>
        </p:grpSp>
        <p:pic>
          <p:nvPicPr>
            <p:cNvPr id="7" name="图片 6" descr="C:/Users/ADMINI~1/AppData/Local/Temp/picturecompress_20201120012111/output_1.jpgoutput_1"/>
            <p:cNvPicPr>
              <a:picLocks noChangeAspect="1"/>
            </p:cNvPicPr>
            <p:nvPr/>
          </p:nvPicPr>
          <p:blipFill>
            <a:blip r:embed="rId6"/>
            <a:srcRect l="3033"/>
            <a:stretch>
              <a:fillRect/>
            </a:stretch>
          </p:blipFill>
          <p:spPr>
            <a:xfrm>
              <a:off x="8110" y="2158"/>
              <a:ext cx="4831" cy="3764"/>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2" name="object 2"/>
          <p:cNvSpPr txBox="1"/>
          <p:nvPr/>
        </p:nvSpPr>
        <p:spPr>
          <a:xfrm>
            <a:off x="4245610" y="6129654"/>
            <a:ext cx="3698875" cy="505460"/>
          </a:xfrm>
          <a:prstGeom prst="rect">
            <a:avLst/>
          </a:prstGeom>
        </p:spPr>
        <p:txBody>
          <a:bodyPr vert="horz" wrap="square" lIns="0" tIns="13335" rIns="0" bIns="0" rtlCol="0">
            <a:spAutoFit/>
          </a:bodyPr>
          <a:lstStyle/>
          <a:p>
            <a:pPr marL="12700">
              <a:lnSpc>
                <a:spcPct val="100000"/>
              </a:lnSpc>
              <a:spcBef>
                <a:spcPts val="105"/>
              </a:spcBef>
            </a:pPr>
            <a:r>
              <a:rPr sz="3200" b="1" dirty="0">
                <a:latin typeface="SimHei" panose="02010609060101010101" charset="-122"/>
                <a:cs typeface="SimHei" panose="02010609060101010101" charset="-122"/>
              </a:rPr>
              <a:t>欢迎大家批评指正</a:t>
            </a:r>
            <a:r>
              <a:rPr sz="3200" b="1" spc="-10" dirty="0">
                <a:latin typeface="SimHei" panose="02010609060101010101" charset="-122"/>
                <a:cs typeface="SimHei" panose="02010609060101010101" charset="-122"/>
              </a:rPr>
              <a:t>！</a:t>
            </a:r>
            <a:endParaRPr sz="3200">
              <a:latin typeface="SimHei" panose="02010609060101010101" charset="-122"/>
              <a:cs typeface="SimHei" panose="02010609060101010101" charset="-122"/>
            </a:endParaRPr>
          </a:p>
        </p:txBody>
      </p:sp>
      <p:pic>
        <p:nvPicPr>
          <p:cNvPr id="5" name="图片 4" descr="spacex-530583-unsplash"/>
          <p:cNvPicPr>
            <a:picLocks noChangeAspect="1"/>
          </p:cNvPicPr>
          <p:nvPr/>
        </p:nvPicPr>
        <p:blipFill>
          <a:blip r:embed="rId3"/>
          <a:srcRect b="8297"/>
          <a:stretch>
            <a:fillRect/>
          </a:stretch>
        </p:blipFill>
        <p:spPr>
          <a:xfrm>
            <a:off x="0" y="-228600"/>
            <a:ext cx="12191365" cy="62096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9327515" cy="50546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chemeClr val="tx1"/>
                </a:solidFill>
                <a:effectLst/>
                <a:latin typeface="Times New Roman" panose="02020603050405020304" charset="0"/>
                <a:cs typeface="Times New Roman" panose="02020603050405020304" charset="0"/>
              </a:rPr>
              <a:t>1</a:t>
            </a:r>
            <a:r>
              <a:rPr lang="en-US" sz="3200" b="1" spc="-5" dirty="0">
                <a:solidFill>
                  <a:schemeClr val="tx1"/>
                </a:solidFill>
                <a:effectLst/>
                <a:latin typeface="Times New Roman" panose="02020603050405020304" charset="0"/>
                <a:cs typeface="Times New Roman" panose="02020603050405020304" charset="0"/>
              </a:rPr>
              <a:t>.1</a:t>
            </a:r>
            <a:r>
              <a:rPr sz="3200" b="1" spc="-50" dirty="0">
                <a:solidFill>
                  <a:schemeClr val="tx1"/>
                </a:solidFill>
                <a:effectLst/>
                <a:latin typeface="Times New Roman" panose="02020603050405020304" charset="0"/>
                <a:cs typeface="Times New Roman" panose="02020603050405020304" charset="0"/>
              </a:rPr>
              <a:t> </a:t>
            </a:r>
            <a:r>
              <a:rPr lang="en-US" sz="3200" b="1" spc="-50" dirty="0">
                <a:solidFill>
                  <a:schemeClr val="tx1"/>
                </a:solidFill>
                <a:effectLst/>
                <a:latin typeface="Times New Roman" panose="02020603050405020304" charset="0"/>
                <a:cs typeface="Times New Roman" panose="02020603050405020304" charset="0"/>
              </a:rPr>
              <a:t>Introduction —— </a:t>
            </a:r>
            <a:r>
              <a:rPr sz="3200" b="1" dirty="0">
                <a:solidFill>
                  <a:schemeClr val="tx1"/>
                </a:solidFill>
                <a:effectLst/>
                <a:latin typeface="Times New Roman" panose="02020603050405020304" charset="0"/>
                <a:cs typeface="Times New Roman" panose="02020603050405020304" charset="0"/>
                <a:sym typeface="+mn-ea"/>
              </a:rPr>
              <a:t>Heterogeneous catalysts</a:t>
            </a:r>
            <a:endParaRPr lang="en-US" sz="3200" b="1" spc="-50" dirty="0">
              <a:solidFill>
                <a:schemeClr val="tx1"/>
              </a:solidFill>
              <a:effectLst/>
              <a:latin typeface="Times New Roman" panose="02020603050405020304" charset="0"/>
              <a:cs typeface="Times New Roman" panose="02020603050405020304" charset="0"/>
              <a:sym typeface="+mn-ea"/>
            </a:endParaRPr>
          </a:p>
        </p:txBody>
      </p:sp>
      <p:sp>
        <p:nvSpPr>
          <p:cNvPr id="20" name="object 9"/>
          <p:cNvSpPr txBox="1"/>
          <p:nvPr/>
        </p:nvSpPr>
        <p:spPr>
          <a:xfrm>
            <a:off x="11764784" y="6466838"/>
            <a:ext cx="175895"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
        <p:nvSpPr>
          <p:cNvPr id="5" name="文本框 4"/>
          <p:cNvSpPr txBox="1"/>
          <p:nvPr/>
        </p:nvSpPr>
        <p:spPr>
          <a:xfrm>
            <a:off x="325755" y="1218565"/>
            <a:ext cx="11442065" cy="1322070"/>
          </a:xfrm>
          <a:prstGeom prst="rect">
            <a:avLst/>
          </a:prstGeom>
          <a:noFill/>
        </p:spPr>
        <p:txBody>
          <a:bodyPr wrap="square" rtlCol="0" anchor="t">
            <a:spAutoFit/>
          </a:bodyPr>
          <a:lstStyle/>
          <a:p>
            <a:pPr algn="just"/>
            <a:r>
              <a:rPr sz="2000" b="1" u="sng">
                <a:latin typeface="Times New Roman" panose="02020603050405020304" charset="0"/>
                <a:cs typeface="Times New Roman" panose="02020603050405020304" charset="0"/>
              </a:rPr>
              <a:t>Heterogeneous catalysts</a:t>
            </a:r>
            <a:r>
              <a:rPr sz="2000">
                <a:latin typeface="Times New Roman" panose="02020603050405020304" charset="0"/>
                <a:cs typeface="Times New Roman" panose="02020603050405020304" charset="0"/>
              </a:rPr>
              <a:t> or static mixers are widely applied in chemical industry. </a:t>
            </a:r>
            <a:r>
              <a:rPr lang="en-US" sz="2000">
                <a:latin typeface="Times New Roman" panose="02020603050405020304" charset="0"/>
                <a:cs typeface="Times New Roman" panose="02020603050405020304" charset="0"/>
              </a:rPr>
              <a:t>Owing to the nature of chemical stability and thermo resistance</a:t>
            </a:r>
            <a:r>
              <a:rPr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complex</a:t>
            </a:r>
            <a:r>
              <a:rPr sz="2000">
                <a:latin typeface="Times New Roman" panose="02020603050405020304" charset="0"/>
                <a:cs typeface="Times New Roman" panose="02020603050405020304" charset="0"/>
              </a:rPr>
              <a:t> components made of ceramics could be advantageous in many applications, especially catalyst supports or static mixes and in small-scale decentralized plants, </a:t>
            </a:r>
            <a:r>
              <a:rPr lang="en-US" sz="2000">
                <a:latin typeface="Times New Roman" panose="02020603050405020304" charset="0"/>
                <a:cs typeface="Times New Roman" panose="02020603050405020304" charset="0"/>
              </a:rPr>
              <a:t>which</a:t>
            </a:r>
            <a:r>
              <a:rPr sz="2000">
                <a:latin typeface="Times New Roman" panose="02020603050405020304" charset="0"/>
                <a:cs typeface="Times New Roman" panose="02020603050405020304" charset="0"/>
              </a:rPr>
              <a:t> have gained increasing interest in recent years, e.g. for </a:t>
            </a:r>
            <a:r>
              <a:rPr lang="en-US" sz="2000" b="1" u="sng">
                <a:latin typeface="Times New Roman" panose="02020603050405020304" charset="0"/>
                <a:cs typeface="Times New Roman" panose="02020603050405020304" charset="0"/>
              </a:rPr>
              <a:t>pollution reduction</a:t>
            </a:r>
            <a:r>
              <a:rPr sz="2000" b="1" u="sng">
                <a:latin typeface="Times New Roman" panose="02020603050405020304" charset="0"/>
                <a:cs typeface="Times New Roman" panose="02020603050405020304" charset="0"/>
              </a:rPr>
              <a:t>.</a:t>
            </a:r>
            <a:endParaRPr sz="2000" b="1" u="sng">
              <a:latin typeface="Times New Roman" panose="02020603050405020304" charset="0"/>
              <a:cs typeface="Times New Roman" panose="02020603050405020304" charset="0"/>
            </a:endParaRPr>
          </a:p>
        </p:txBody>
      </p:sp>
      <p:grpSp>
        <p:nvGrpSpPr>
          <p:cNvPr id="4" name="组合 3"/>
          <p:cNvGrpSpPr/>
          <p:nvPr/>
        </p:nvGrpSpPr>
        <p:grpSpPr>
          <a:xfrm>
            <a:off x="481330" y="2540635"/>
            <a:ext cx="11286490" cy="4039870"/>
            <a:chOff x="758" y="4001"/>
            <a:chExt cx="17774" cy="6362"/>
          </a:xfrm>
        </p:grpSpPr>
        <p:pic>
          <p:nvPicPr>
            <p:cNvPr id="3" name="图片 2" descr="air-pollution-chimney-clouds-459728"/>
            <p:cNvPicPr>
              <a:picLocks noChangeAspect="1"/>
            </p:cNvPicPr>
            <p:nvPr/>
          </p:nvPicPr>
          <p:blipFill>
            <a:blip r:embed="rId3"/>
            <a:srcRect t="5319" b="368"/>
            <a:stretch>
              <a:fillRect/>
            </a:stretch>
          </p:blipFill>
          <p:spPr>
            <a:xfrm>
              <a:off x="758" y="4171"/>
              <a:ext cx="10265" cy="6192"/>
            </a:xfrm>
            <a:prstGeom prst="rect">
              <a:avLst/>
            </a:prstGeom>
          </p:spPr>
        </p:pic>
        <p:grpSp>
          <p:nvGrpSpPr>
            <p:cNvPr id="9" name="组合 8"/>
            <p:cNvGrpSpPr/>
            <p:nvPr/>
          </p:nvGrpSpPr>
          <p:grpSpPr>
            <a:xfrm>
              <a:off x="11374" y="4001"/>
              <a:ext cx="7158" cy="6340"/>
              <a:chOff x="11226" y="4001"/>
              <a:chExt cx="7306" cy="6515"/>
            </a:xfrm>
          </p:grpSpPr>
          <p:pic>
            <p:nvPicPr>
              <p:cNvPr id="2" name="图片 1"/>
              <p:cNvPicPr>
                <a:picLocks noChangeAspect="1"/>
              </p:cNvPicPr>
              <p:nvPr/>
            </p:nvPicPr>
            <p:blipFill>
              <a:blip r:embed="rId4"/>
              <a:stretch>
                <a:fillRect/>
              </a:stretch>
            </p:blipFill>
            <p:spPr>
              <a:xfrm>
                <a:off x="11395" y="7654"/>
                <a:ext cx="6906" cy="2862"/>
              </a:xfrm>
              <a:prstGeom prst="rect">
                <a:avLst/>
              </a:prstGeom>
            </p:spPr>
          </p:pic>
          <p:pic>
            <p:nvPicPr>
              <p:cNvPr id="7" name="图片 6" descr="800px-483897main_Global-PM2.5-map"/>
              <p:cNvPicPr>
                <a:picLocks noChangeAspect="1"/>
              </p:cNvPicPr>
              <p:nvPr/>
            </p:nvPicPr>
            <p:blipFill>
              <a:blip r:embed="rId5"/>
              <a:stretch>
                <a:fillRect/>
              </a:stretch>
            </p:blipFill>
            <p:spPr>
              <a:xfrm>
                <a:off x="11226" y="4001"/>
                <a:ext cx="7306" cy="3653"/>
              </a:xfrm>
              <a:prstGeom prst="rect">
                <a:avLst/>
              </a:prstGeom>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9327515" cy="50546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chemeClr val="tx1"/>
                </a:solidFill>
                <a:effectLst/>
                <a:latin typeface="Times New Roman" panose="02020603050405020304" charset="0"/>
                <a:cs typeface="Times New Roman" panose="02020603050405020304" charset="0"/>
              </a:rPr>
              <a:t>1</a:t>
            </a:r>
            <a:r>
              <a:rPr lang="en-US" sz="3200" b="1" spc="-5" dirty="0">
                <a:solidFill>
                  <a:schemeClr val="tx1"/>
                </a:solidFill>
                <a:effectLst/>
                <a:latin typeface="Times New Roman" panose="02020603050405020304" charset="0"/>
                <a:cs typeface="Times New Roman" panose="02020603050405020304" charset="0"/>
              </a:rPr>
              <a:t>.2</a:t>
            </a:r>
            <a:r>
              <a:rPr sz="3200" b="1" spc="-50" dirty="0">
                <a:solidFill>
                  <a:schemeClr val="tx1"/>
                </a:solidFill>
                <a:effectLst/>
                <a:latin typeface="Times New Roman" panose="02020603050405020304" charset="0"/>
                <a:cs typeface="Times New Roman" panose="02020603050405020304" charset="0"/>
              </a:rPr>
              <a:t> </a:t>
            </a:r>
            <a:r>
              <a:rPr lang="en-US" sz="3200" b="1" spc="-50" dirty="0">
                <a:solidFill>
                  <a:schemeClr val="tx1"/>
                </a:solidFill>
                <a:effectLst/>
                <a:latin typeface="Times New Roman" panose="02020603050405020304" charset="0"/>
                <a:cs typeface="Times New Roman" panose="02020603050405020304" charset="0"/>
              </a:rPr>
              <a:t>Introduction —— </a:t>
            </a:r>
            <a:r>
              <a:rPr lang="en-US" sz="3200" b="1" dirty="0">
                <a:solidFill>
                  <a:schemeClr val="tx1"/>
                </a:solidFill>
                <a:effectLst/>
                <a:latin typeface="Times New Roman" panose="02020603050405020304" charset="0"/>
                <a:cs typeface="Times New Roman" panose="02020603050405020304" charset="0"/>
                <a:sym typeface="+mn-ea"/>
              </a:rPr>
              <a:t>Stereolithography </a:t>
            </a:r>
            <a:endParaRPr lang="en-US" sz="3200" b="1" spc="-50" dirty="0">
              <a:solidFill>
                <a:schemeClr val="tx1"/>
              </a:solidFill>
              <a:effectLst/>
              <a:latin typeface="Times New Roman" panose="02020603050405020304" charset="0"/>
              <a:cs typeface="Times New Roman" panose="02020603050405020304" charset="0"/>
              <a:sym typeface="+mn-ea"/>
            </a:endParaRPr>
          </a:p>
        </p:txBody>
      </p:sp>
      <p:sp>
        <p:nvSpPr>
          <p:cNvPr id="20" name="object 9"/>
          <p:cNvSpPr txBox="1"/>
          <p:nvPr/>
        </p:nvSpPr>
        <p:spPr>
          <a:xfrm>
            <a:off x="11764784" y="6466838"/>
            <a:ext cx="175895"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
        <p:nvSpPr>
          <p:cNvPr id="5" name="文本框 4"/>
          <p:cNvSpPr txBox="1"/>
          <p:nvPr/>
        </p:nvSpPr>
        <p:spPr>
          <a:xfrm>
            <a:off x="326390" y="1218565"/>
            <a:ext cx="11438890" cy="1014730"/>
          </a:xfrm>
          <a:prstGeom prst="rect">
            <a:avLst/>
          </a:prstGeom>
          <a:noFill/>
        </p:spPr>
        <p:txBody>
          <a:bodyPr wrap="square" rtlCol="0" anchor="t">
            <a:spAutoFit/>
          </a:bodyPr>
          <a:lstStyle/>
          <a:p>
            <a:pPr algn="just"/>
            <a:r>
              <a:rPr lang="zh-CN" altLang="en-US" sz="2000">
                <a:latin typeface="Times New Roman" panose="02020603050405020304" charset="0"/>
                <a:cs typeface="Times New Roman" panose="02020603050405020304" charset="0"/>
              </a:rPr>
              <a:t>The </a:t>
            </a:r>
            <a:r>
              <a:rPr lang="zh-CN" altLang="en-US" sz="2000" b="1" u="sng">
                <a:latin typeface="Times New Roman" panose="02020603050405020304" charset="0"/>
                <a:cs typeface="Times New Roman" panose="02020603050405020304" charset="0"/>
              </a:rPr>
              <a:t>SL</a:t>
            </a:r>
            <a:r>
              <a:rPr lang="en-US" altLang="zh-CN" sz="2000" b="1" u="sng">
                <a:latin typeface="Times New Roman" panose="02020603050405020304" charset="0"/>
                <a:cs typeface="Times New Roman" panose="02020603050405020304" charset="0"/>
              </a:rPr>
              <a:t>A</a:t>
            </a:r>
            <a:r>
              <a:rPr lang="zh-CN" altLang="en-US" sz="2000" b="1" u="sng">
                <a:latin typeface="Times New Roman" panose="02020603050405020304" charset="0"/>
                <a:cs typeface="Times New Roman" panose="02020603050405020304" charset="0"/>
              </a:rPr>
              <a:t> technique</a:t>
            </a:r>
            <a:r>
              <a:rPr lang="zh-CN" altLang="en-US" sz="2000">
                <a:latin typeface="Times New Roman" panose="02020603050405020304" charset="0"/>
                <a:cs typeface="Times New Roman" panose="02020603050405020304" charset="0"/>
              </a:rPr>
              <a:t> is believed to be the most prominent and popular 3D printing technology and has been extensively used worldwide</a:t>
            </a:r>
            <a:r>
              <a:rPr lang="en-US" altLang="zh-CN" sz="2000">
                <a:latin typeface="Times New Roman" panose="02020603050405020304" charset="0"/>
                <a:cs typeface="Times New Roman" panose="02020603050405020304" charset="0"/>
              </a:rPr>
              <a:t>. It utilizes a light source of a certain wavelength (usually in the </a:t>
            </a:r>
            <a:r>
              <a:rPr lang="en-US" altLang="zh-CN" sz="2000" b="1" u="sng">
                <a:latin typeface="Times New Roman" panose="02020603050405020304" charset="0"/>
                <a:cs typeface="Times New Roman" panose="02020603050405020304" charset="0"/>
              </a:rPr>
              <a:t>ultraviolet</a:t>
            </a:r>
            <a:r>
              <a:rPr lang="en-US" altLang="zh-CN" sz="2000">
                <a:latin typeface="Times New Roman" panose="02020603050405020304" charset="0"/>
                <a:cs typeface="Times New Roman" panose="02020603050405020304" charset="0"/>
              </a:rPr>
              <a:t> range) to selectively cure a liquid surface in a vat containing mainly photopolymerizable monomer.</a:t>
            </a:r>
            <a:endParaRPr lang="en-US" altLang="zh-CN" sz="2000">
              <a:latin typeface="Times New Roman" panose="02020603050405020304" charset="0"/>
              <a:cs typeface="Times New Roman" panose="02020603050405020304" charset="0"/>
            </a:endParaRPr>
          </a:p>
        </p:txBody>
      </p:sp>
      <p:sp>
        <p:nvSpPr>
          <p:cNvPr id="6" name="文本框 5"/>
          <p:cNvSpPr txBox="1"/>
          <p:nvPr/>
        </p:nvSpPr>
        <p:spPr>
          <a:xfrm>
            <a:off x="326390" y="5779770"/>
            <a:ext cx="11442065" cy="706755"/>
          </a:xfrm>
          <a:prstGeom prst="rect">
            <a:avLst/>
          </a:prstGeom>
          <a:noFill/>
        </p:spPr>
        <p:txBody>
          <a:bodyPr wrap="square" rtlCol="0" anchor="t">
            <a:spAutoFit/>
          </a:bodyPr>
          <a:lstStyle/>
          <a:p>
            <a:pPr algn="just"/>
            <a:r>
              <a:rPr lang="en-US" sz="2000">
                <a:latin typeface="Times New Roman" panose="02020603050405020304" charset="0"/>
                <a:cs typeface="Times New Roman" panose="02020603050405020304" charset="0"/>
              </a:rPr>
              <a:t>F</a:t>
            </a:r>
            <a:r>
              <a:rPr lang="en-US" altLang="zh-CN" sz="2000">
                <a:latin typeface="Times New Roman" panose="02020603050405020304" charset="0"/>
                <a:cs typeface="Times New Roman" panose="02020603050405020304" charset="0"/>
              </a:rPr>
              <a:t>or ceramics, this method is still new and revolutionary. Specially under the fact that the ability to fabricate ceramic components of </a:t>
            </a:r>
            <a:r>
              <a:rPr lang="en-US" altLang="zh-CN" sz="2000" b="1" u="sng">
                <a:latin typeface="Times New Roman" panose="02020603050405020304" charset="0"/>
                <a:cs typeface="Times New Roman" panose="02020603050405020304" charset="0"/>
              </a:rPr>
              <a:t>arbitrarily complex shapes</a:t>
            </a:r>
            <a:r>
              <a:rPr lang="en-US" altLang="zh-CN" sz="2000">
                <a:latin typeface="Times New Roman" panose="02020603050405020304" charset="0"/>
                <a:cs typeface="Times New Roman" panose="02020603050405020304" charset="0"/>
              </a:rPr>
              <a:t> has been extremely challenging without 3D printing.</a:t>
            </a:r>
            <a:endParaRPr lang="en-US" altLang="zh-CN" sz="2000">
              <a:latin typeface="Times New Roman" panose="02020603050405020304" charset="0"/>
              <a:cs typeface="Times New Roman" panose="02020603050405020304" charset="0"/>
            </a:endParaRPr>
          </a:p>
        </p:txBody>
      </p:sp>
      <p:grpSp>
        <p:nvGrpSpPr>
          <p:cNvPr id="9" name="组合 8"/>
          <p:cNvGrpSpPr/>
          <p:nvPr/>
        </p:nvGrpSpPr>
        <p:grpSpPr>
          <a:xfrm>
            <a:off x="554990" y="2369185"/>
            <a:ext cx="11012170" cy="3366135"/>
            <a:chOff x="754" y="3611"/>
            <a:chExt cx="17342" cy="5301"/>
          </a:xfrm>
        </p:grpSpPr>
        <p:pic>
          <p:nvPicPr>
            <p:cNvPr id="7" name="图片 6" descr="C:/Users/ADMINI~1/AppData/Local/Temp/picturecompress_20201116233956/output_1.pngoutput_1"/>
            <p:cNvPicPr>
              <a:picLocks noChangeAspect="1"/>
            </p:cNvPicPr>
            <p:nvPr/>
          </p:nvPicPr>
          <p:blipFill>
            <a:blip r:embed="rId3"/>
            <a:stretch>
              <a:fillRect/>
            </a:stretch>
          </p:blipFill>
          <p:spPr>
            <a:xfrm>
              <a:off x="754" y="3611"/>
              <a:ext cx="9912" cy="5250"/>
            </a:xfrm>
            <a:prstGeom prst="rect">
              <a:avLst/>
            </a:prstGeom>
          </p:spPr>
        </p:pic>
        <p:pic>
          <p:nvPicPr>
            <p:cNvPr id="8" name="图片 7"/>
            <p:cNvPicPr>
              <a:picLocks noChangeAspect="1"/>
            </p:cNvPicPr>
            <p:nvPr/>
          </p:nvPicPr>
          <p:blipFill>
            <a:blip r:embed="rId4"/>
            <a:srcRect b="-4678"/>
            <a:stretch>
              <a:fillRect/>
            </a:stretch>
          </p:blipFill>
          <p:spPr>
            <a:xfrm>
              <a:off x="11075" y="3611"/>
              <a:ext cx="7021" cy="5301"/>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93275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solidFill>
                  <a:schemeClr val="tx1"/>
                </a:solidFill>
                <a:effectLst/>
                <a:latin typeface="Times New Roman" panose="02020603050405020304" charset="0"/>
                <a:cs typeface="Times New Roman" panose="02020603050405020304" charset="0"/>
              </a:rPr>
              <a:t>2.1</a:t>
            </a:r>
            <a:r>
              <a:rPr sz="3200" b="1" spc="-50" dirty="0">
                <a:solidFill>
                  <a:schemeClr val="tx1"/>
                </a:solidFill>
                <a:effectLst/>
                <a:latin typeface="Times New Roman" panose="02020603050405020304" charset="0"/>
                <a:cs typeface="Times New Roman" panose="02020603050405020304" charset="0"/>
              </a:rPr>
              <a:t> </a:t>
            </a:r>
            <a:r>
              <a:rPr lang="en-US" sz="3200" b="1" spc="-50" dirty="0">
                <a:solidFill>
                  <a:schemeClr val="tx1"/>
                </a:solidFill>
                <a:effectLst/>
                <a:latin typeface="Times New Roman" panose="02020603050405020304" charset="0"/>
                <a:cs typeface="Times New Roman" panose="02020603050405020304" charset="0"/>
              </a:rPr>
              <a:t>Challenges —— Mechanical Properities</a:t>
            </a:r>
            <a:endParaRPr lang="en-US" sz="3200" b="1" spc="-50" dirty="0">
              <a:solidFill>
                <a:schemeClr val="tx1"/>
              </a:solidFill>
              <a:effectLst/>
              <a:latin typeface="Times New Roman" panose="02020603050405020304" charset="0"/>
              <a:cs typeface="Times New Roman" panose="02020603050405020304" charset="0"/>
            </a:endParaRPr>
          </a:p>
        </p:txBody>
      </p:sp>
      <p:sp>
        <p:nvSpPr>
          <p:cNvPr id="5" name="文本框 4"/>
          <p:cNvSpPr txBox="1"/>
          <p:nvPr/>
        </p:nvSpPr>
        <p:spPr>
          <a:xfrm>
            <a:off x="326390" y="1218565"/>
            <a:ext cx="5506720" cy="5631180"/>
          </a:xfrm>
          <a:prstGeom prst="rect">
            <a:avLst/>
          </a:prstGeom>
          <a:noFill/>
        </p:spPr>
        <p:txBody>
          <a:bodyPr wrap="square" rtlCol="0" anchor="t">
            <a:spAutoFit/>
          </a:bodyPr>
          <a:lstStyle/>
          <a:p>
            <a:pPr algn="just">
              <a:lnSpc>
                <a:spcPct val="100000"/>
              </a:lnSpc>
            </a:pPr>
            <a:r>
              <a:rPr lang="en-US" sz="2000" b="1" u="sng">
                <a:latin typeface="Times New Roman" panose="02020603050405020304" charset="0"/>
                <a:cs typeface="Times New Roman" panose="02020603050405020304" charset="0"/>
              </a:rPr>
              <a:t>A</a:t>
            </a:r>
            <a:r>
              <a:rPr sz="2000" b="1" u="sng">
                <a:latin typeface="Times New Roman" panose="02020603050405020304" charset="0"/>
                <a:cs typeface="Times New Roman" panose="02020603050405020304" charset="0"/>
              </a:rPr>
              <a:t>ppropriate rheological behavior</a:t>
            </a:r>
            <a:r>
              <a:rPr lang="en-US"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  </a:t>
            </a:r>
            <a:r>
              <a:rPr sz="2000" b="1">
                <a:latin typeface="Times New Roman" panose="02020603050405020304" charset="0"/>
                <a:cs typeface="Times New Roman" panose="02020603050405020304" charset="0"/>
              </a:rPr>
              <a:t>long-term stability</a:t>
            </a:r>
            <a:r>
              <a:rPr lang="en-US" sz="2000" b="1">
                <a:latin typeface="Times New Roman" panose="02020603050405020304" charset="0"/>
                <a:cs typeface="Times New Roman" panose="02020603050405020304" charset="0"/>
              </a:rPr>
              <a:t>,</a:t>
            </a:r>
            <a:r>
              <a:rPr sz="2000" b="1">
                <a:latin typeface="Times New Roman" panose="02020603050405020304" charset="0"/>
                <a:cs typeface="Times New Roman" panose="02020603050405020304" charset="0"/>
              </a:rPr>
              <a:t> suitable viscosity</a:t>
            </a:r>
            <a:r>
              <a:rPr lang="en-US" sz="2000" b="1">
                <a:latin typeface="Times New Roman" panose="02020603050405020304" charset="0"/>
                <a:cs typeface="Times New Roman" panose="02020603050405020304" charset="0"/>
              </a:rPr>
              <a:t>, </a:t>
            </a:r>
            <a:r>
              <a:rPr sz="2000" b="1">
                <a:latin typeface="Times New Roman" panose="02020603050405020304" charset="0"/>
                <a:cs typeface="Times New Roman" panose="02020603050405020304" charset="0"/>
              </a:rPr>
              <a:t> homogeneous</a:t>
            </a:r>
            <a:r>
              <a:rPr lang="en-US" sz="2000" b="1">
                <a:latin typeface="Times New Roman" panose="02020603050405020304" charset="0"/>
                <a:cs typeface="Times New Roman" panose="02020603050405020304" charset="0"/>
              </a:rPr>
              <a:t>,  </a:t>
            </a:r>
            <a:r>
              <a:rPr sz="2000" b="1">
                <a:latin typeface="Times New Roman" panose="02020603050405020304" charset="0"/>
                <a:cs typeface="Times New Roman" panose="02020603050405020304" charset="0"/>
              </a:rPr>
              <a:t>effectively dispersed</a:t>
            </a:r>
            <a:r>
              <a:rPr lang="en-US" sz="2000" b="1">
                <a:latin typeface="Times New Roman" panose="02020603050405020304" charset="0"/>
                <a:cs typeface="Times New Roman" panose="02020603050405020304" charset="0"/>
              </a:rPr>
              <a:t>. </a:t>
            </a:r>
            <a:endParaRPr sz="2000">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r>
              <a:rPr sz="2000">
                <a:latin typeface="Times New Roman" panose="02020603050405020304" charset="0"/>
                <a:cs typeface="Times New Roman" panose="02020603050405020304" charset="0"/>
              </a:rPr>
              <a:t>Unstable suspensions with rapid segregation could lead to material inhomogeneity in the fabricated parts. A good candidate for a ceramic suspension should also retain a satisfactory </a:t>
            </a:r>
            <a:r>
              <a:rPr sz="2000" b="1">
                <a:latin typeface="Times New Roman" panose="02020603050405020304" charset="0"/>
                <a:cs typeface="Times New Roman" panose="02020603050405020304" charset="0"/>
              </a:rPr>
              <a:t>viscosity</a:t>
            </a:r>
            <a:r>
              <a:rPr sz="2000">
                <a:latin typeface="Times New Roman" panose="02020603050405020304" charset="0"/>
                <a:cs typeface="Times New Roman" panose="02020603050405020304" charset="0"/>
              </a:rPr>
              <a:t> for proper flow during the printing process. </a:t>
            </a:r>
            <a:endParaRPr sz="2000">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r>
              <a:rPr lang="en-US" sz="2000">
                <a:latin typeface="Times New Roman" panose="02020603050405020304" charset="0"/>
                <a:cs typeface="Times New Roman" panose="02020603050405020304" charset="0"/>
              </a:rPr>
              <a:t>O</a:t>
            </a:r>
            <a:r>
              <a:rPr sz="2000">
                <a:latin typeface="Times New Roman" panose="02020603050405020304" charset="0"/>
                <a:cs typeface="Times New Roman" panose="02020603050405020304" charset="0"/>
              </a:rPr>
              <a:t>n the one hand, a higher </a:t>
            </a:r>
            <a:r>
              <a:rPr sz="2000" b="1">
                <a:latin typeface="Times New Roman" panose="02020603050405020304" charset="0"/>
                <a:cs typeface="Times New Roman" panose="02020603050405020304" charset="0"/>
              </a:rPr>
              <a:t>volume fraction of ceramic particles</a:t>
            </a:r>
            <a:r>
              <a:rPr sz="2000">
                <a:latin typeface="Times New Roman" panose="02020603050405020304" charset="0"/>
                <a:cs typeface="Times New Roman" panose="02020603050405020304" charset="0"/>
              </a:rPr>
              <a:t> is favorable for less shrinkage and greater density (thus mechanical strength) after sintering, while, on the other hand, a lower ceramic loading is usually required to minimize the viscosity and avoid possible segregation of the solid content. Therefore, </a:t>
            </a:r>
            <a:r>
              <a:rPr sz="2000" b="1" u="sng">
                <a:latin typeface="Times New Roman" panose="02020603050405020304" charset="0"/>
                <a:cs typeface="Times New Roman" panose="02020603050405020304" charset="0"/>
              </a:rPr>
              <a:t>compromises have to be made to prepare suitable ceramic suspensions for SL</a:t>
            </a:r>
            <a:r>
              <a:rPr lang="en-US" sz="2000" b="1" u="sng">
                <a:latin typeface="Times New Roman" panose="02020603050405020304" charset="0"/>
                <a:cs typeface="Times New Roman" panose="02020603050405020304" charset="0"/>
              </a:rPr>
              <a:t>A</a:t>
            </a:r>
            <a:r>
              <a:rPr sz="2000" b="1" u="sng">
                <a:latin typeface="Times New Roman" panose="02020603050405020304" charset="0"/>
                <a:cs typeface="Times New Roman" panose="02020603050405020304" charset="0"/>
              </a:rPr>
              <a:t>. </a:t>
            </a:r>
            <a:endParaRPr sz="2000" b="1" u="sng">
              <a:latin typeface="Times New Roman" panose="02020603050405020304" charset="0"/>
              <a:cs typeface="Times New Roman" panose="02020603050405020304" charset="0"/>
            </a:endParaRPr>
          </a:p>
        </p:txBody>
      </p:sp>
      <p:grpSp>
        <p:nvGrpSpPr>
          <p:cNvPr id="28" name="组合 27"/>
          <p:cNvGrpSpPr/>
          <p:nvPr/>
        </p:nvGrpSpPr>
        <p:grpSpPr>
          <a:xfrm>
            <a:off x="5762682" y="1218565"/>
            <a:ext cx="6005773" cy="5588000"/>
            <a:chOff x="9075" y="1919"/>
            <a:chExt cx="9458" cy="8800"/>
          </a:xfrm>
        </p:grpSpPr>
        <p:pic>
          <p:nvPicPr>
            <p:cNvPr id="10" name="图片 9"/>
            <p:cNvPicPr>
              <a:picLocks noChangeAspect="1"/>
            </p:cNvPicPr>
            <p:nvPr/>
          </p:nvPicPr>
          <p:blipFill>
            <a:blip r:embed="rId3"/>
            <a:srcRect r="1620"/>
            <a:stretch>
              <a:fillRect/>
            </a:stretch>
          </p:blipFill>
          <p:spPr>
            <a:xfrm>
              <a:off x="9315" y="1919"/>
              <a:ext cx="9218" cy="3894"/>
            </a:xfrm>
            <a:prstGeom prst="rect">
              <a:avLst/>
            </a:prstGeom>
          </p:spPr>
        </p:pic>
        <p:pic>
          <p:nvPicPr>
            <p:cNvPr id="26" name="图片 25"/>
            <p:cNvPicPr>
              <a:picLocks noChangeAspect="1"/>
            </p:cNvPicPr>
            <p:nvPr/>
          </p:nvPicPr>
          <p:blipFill>
            <a:blip r:embed="rId4"/>
            <a:srcRect l="44210" r="28211"/>
            <a:stretch>
              <a:fillRect/>
            </a:stretch>
          </p:blipFill>
          <p:spPr>
            <a:xfrm>
              <a:off x="14963" y="6470"/>
              <a:ext cx="3456" cy="4048"/>
            </a:xfrm>
            <a:prstGeom prst="rect">
              <a:avLst/>
            </a:prstGeom>
          </p:spPr>
        </p:pic>
        <p:pic>
          <p:nvPicPr>
            <p:cNvPr id="2" name="图片 1"/>
            <p:cNvPicPr>
              <a:picLocks noChangeAspect="1"/>
            </p:cNvPicPr>
            <p:nvPr/>
          </p:nvPicPr>
          <p:blipFill>
            <a:blip r:embed="rId4"/>
            <a:srcRect l="3910" r="55982"/>
            <a:stretch>
              <a:fillRect/>
            </a:stretch>
          </p:blipFill>
          <p:spPr>
            <a:xfrm>
              <a:off x="9561" y="6470"/>
              <a:ext cx="5026" cy="4249"/>
            </a:xfrm>
            <a:prstGeom prst="rect">
              <a:avLst/>
            </a:prstGeom>
          </p:spPr>
        </p:pic>
        <p:pic>
          <p:nvPicPr>
            <p:cNvPr id="4" name="图片 3"/>
            <p:cNvPicPr>
              <a:picLocks noChangeAspect="1"/>
            </p:cNvPicPr>
            <p:nvPr/>
          </p:nvPicPr>
          <p:blipFill>
            <a:blip r:embed="rId3"/>
            <a:srcRect r="1620"/>
            <a:stretch>
              <a:fillRect/>
            </a:stretch>
          </p:blipFill>
          <p:spPr>
            <a:xfrm>
              <a:off x="9314" y="1919"/>
              <a:ext cx="9218" cy="3894"/>
            </a:xfrm>
            <a:prstGeom prst="rect">
              <a:avLst/>
            </a:prstGeom>
          </p:spPr>
        </p:pic>
        <p:sp>
          <p:nvSpPr>
            <p:cNvPr id="6" name="矩形 5"/>
            <p:cNvSpPr/>
            <p:nvPr/>
          </p:nvSpPr>
          <p:spPr>
            <a:xfrm>
              <a:off x="9360" y="1920"/>
              <a:ext cx="480" cy="4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矩形 7"/>
            <p:cNvSpPr/>
            <p:nvPr/>
          </p:nvSpPr>
          <p:spPr>
            <a:xfrm>
              <a:off x="13871" y="1990"/>
              <a:ext cx="542" cy="4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矩形 8"/>
            <p:cNvSpPr/>
            <p:nvPr/>
          </p:nvSpPr>
          <p:spPr>
            <a:xfrm>
              <a:off x="15065" y="6398"/>
              <a:ext cx="542" cy="5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nvGrpSpPr>
            <p:cNvPr id="3" name="组合 2"/>
            <p:cNvGrpSpPr/>
            <p:nvPr/>
          </p:nvGrpSpPr>
          <p:grpSpPr>
            <a:xfrm>
              <a:off x="9075" y="1920"/>
              <a:ext cx="6580" cy="5130"/>
              <a:chOff x="10021" y="1891"/>
              <a:chExt cx="5912" cy="5130"/>
            </a:xfrm>
          </p:grpSpPr>
          <p:sp>
            <p:nvSpPr>
              <p:cNvPr id="22" name="文本框 21"/>
              <p:cNvSpPr txBox="1"/>
              <p:nvPr/>
            </p:nvSpPr>
            <p:spPr>
              <a:xfrm>
                <a:off x="10182" y="1891"/>
                <a:ext cx="622" cy="580"/>
              </a:xfrm>
              <a:prstGeom prst="rect">
                <a:avLst/>
              </a:prstGeom>
              <a:noFill/>
            </p:spPr>
            <p:txBody>
              <a:bodyPr wrap="square" rtlCol="0">
                <a:spAutoFit/>
              </a:bodyPr>
              <a:p>
                <a:r>
                  <a:rPr lang="en-US" altLang="zh-CN" dirty="0"/>
                  <a:t>(a)</a:t>
                </a:r>
                <a:endParaRPr lang="en-US" altLang="zh-CN" dirty="0"/>
              </a:p>
            </p:txBody>
          </p:sp>
          <p:sp>
            <p:nvSpPr>
              <p:cNvPr id="23" name="文本框 22"/>
              <p:cNvSpPr txBox="1"/>
              <p:nvPr/>
            </p:nvSpPr>
            <p:spPr>
              <a:xfrm>
                <a:off x="14299" y="1891"/>
                <a:ext cx="622" cy="580"/>
              </a:xfrm>
              <a:prstGeom prst="rect">
                <a:avLst/>
              </a:prstGeom>
              <a:noFill/>
            </p:spPr>
            <p:txBody>
              <a:bodyPr wrap="square" rtlCol="0">
                <a:spAutoFit/>
              </a:bodyPr>
              <a:p>
                <a:r>
                  <a:rPr lang="en-US" altLang="zh-CN"/>
                  <a:t>(b)</a:t>
                </a:r>
                <a:endParaRPr lang="en-US" altLang="zh-CN"/>
              </a:p>
            </p:txBody>
          </p:sp>
          <p:sp>
            <p:nvSpPr>
              <p:cNvPr id="24" name="文本框 23"/>
              <p:cNvSpPr txBox="1"/>
              <p:nvPr/>
            </p:nvSpPr>
            <p:spPr>
              <a:xfrm>
                <a:off x="10021" y="6441"/>
                <a:ext cx="622" cy="580"/>
              </a:xfrm>
              <a:prstGeom prst="rect">
                <a:avLst/>
              </a:prstGeom>
              <a:noFill/>
            </p:spPr>
            <p:txBody>
              <a:bodyPr wrap="square" rtlCol="0">
                <a:spAutoFit/>
              </a:bodyPr>
              <a:p>
                <a:r>
                  <a:rPr lang="en-US" altLang="zh-CN" dirty="0"/>
                  <a:t>(c)</a:t>
                </a:r>
                <a:endParaRPr lang="en-US" altLang="zh-CN" dirty="0"/>
              </a:p>
            </p:txBody>
          </p:sp>
          <p:sp>
            <p:nvSpPr>
              <p:cNvPr id="25" name="文本框 24"/>
              <p:cNvSpPr txBox="1"/>
              <p:nvPr/>
            </p:nvSpPr>
            <p:spPr>
              <a:xfrm>
                <a:off x="15311" y="6369"/>
                <a:ext cx="622" cy="580"/>
              </a:xfrm>
              <a:prstGeom prst="rect">
                <a:avLst/>
              </a:prstGeom>
              <a:noFill/>
            </p:spPr>
            <p:txBody>
              <a:bodyPr wrap="square" rtlCol="0">
                <a:spAutoFit/>
              </a:bodyPr>
              <a:p>
                <a:r>
                  <a:rPr lang="en-US" altLang="zh-CN"/>
                  <a:t>(d)</a:t>
                </a:r>
                <a:endParaRPr lang="en-US" altLang="zh-CN"/>
              </a:p>
            </p:txBody>
          </p:sp>
        </p:grpSp>
      </p:grpSp>
      <p:sp>
        <p:nvSpPr>
          <p:cNvPr id="20" name="object 9"/>
          <p:cNvSpPr txBox="1"/>
          <p:nvPr/>
        </p:nvSpPr>
        <p:spPr>
          <a:xfrm>
            <a:off x="11764784" y="6466838"/>
            <a:ext cx="175895"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682752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solidFill>
                  <a:schemeClr val="tx1"/>
                </a:solidFill>
                <a:effectLst/>
                <a:latin typeface="Times New Roman" panose="02020603050405020304" charset="0"/>
                <a:cs typeface="Times New Roman" panose="02020603050405020304" charset="0"/>
              </a:rPr>
              <a:t>2.2</a:t>
            </a:r>
            <a:r>
              <a:rPr sz="3200" b="1" spc="-50" dirty="0">
                <a:solidFill>
                  <a:schemeClr val="tx1"/>
                </a:solidFill>
                <a:effectLst/>
                <a:latin typeface="Times New Roman" panose="02020603050405020304" charset="0"/>
                <a:cs typeface="Times New Roman" panose="02020603050405020304" charset="0"/>
              </a:rPr>
              <a:t> </a:t>
            </a:r>
            <a:r>
              <a:rPr lang="en-US" sz="3200" b="1" spc="-50" dirty="0">
                <a:solidFill>
                  <a:schemeClr val="tx1"/>
                </a:solidFill>
                <a:effectLst/>
                <a:latin typeface="Times New Roman" panose="02020603050405020304" charset="0"/>
                <a:cs typeface="Times New Roman" panose="02020603050405020304" charset="0"/>
              </a:rPr>
              <a:t>Challenges —— Optical Properities</a:t>
            </a:r>
            <a:endParaRPr lang="en-US" sz="3200" b="1" spc="-50" dirty="0">
              <a:solidFill>
                <a:schemeClr val="tx1"/>
              </a:solidFill>
              <a:effectLst/>
              <a:latin typeface="Times New Roman" panose="02020603050405020304" charset="0"/>
              <a:cs typeface="Times New Roman" panose="02020603050405020304" charset="0"/>
            </a:endParaRPr>
          </a:p>
        </p:txBody>
      </p:sp>
      <p:sp>
        <p:nvSpPr>
          <p:cNvPr id="5" name="文本框 4"/>
          <p:cNvSpPr txBox="1"/>
          <p:nvPr/>
        </p:nvSpPr>
        <p:spPr>
          <a:xfrm>
            <a:off x="326390" y="1218565"/>
            <a:ext cx="5136515" cy="5323205"/>
          </a:xfrm>
          <a:prstGeom prst="rect">
            <a:avLst/>
          </a:prstGeom>
          <a:noFill/>
        </p:spPr>
        <p:txBody>
          <a:bodyPr wrap="square" rtlCol="0" anchor="t">
            <a:spAutoFit/>
          </a:bodyPr>
          <a:lstStyle/>
          <a:p>
            <a:pPr algn="just">
              <a:lnSpc>
                <a:spcPct val="100000"/>
              </a:lnSpc>
            </a:pPr>
            <a:r>
              <a:rPr lang="en-US" sz="2000" b="1" u="sng">
                <a:latin typeface="Times New Roman" panose="02020603050405020304" charset="0"/>
                <a:cs typeface="Times New Roman" panose="02020603050405020304" charset="0"/>
              </a:rPr>
              <a:t>L</a:t>
            </a:r>
            <a:r>
              <a:rPr sz="2000" b="1" u="sng">
                <a:latin typeface="Times New Roman" panose="02020603050405020304" charset="0"/>
                <a:cs typeface="Times New Roman" panose="02020603050405020304" charset="0"/>
              </a:rPr>
              <a:t>ight scattering </a:t>
            </a:r>
            <a:r>
              <a:rPr lang="en-US" sz="2000" b="1" u="sng">
                <a:latin typeface="Times New Roman" panose="02020603050405020304" charset="0"/>
                <a:cs typeface="Times New Roman" panose="02020603050405020304" charset="0"/>
              </a:rPr>
              <a:t>and </a:t>
            </a:r>
            <a:r>
              <a:rPr sz="2000" b="1" u="sng">
                <a:latin typeface="Times New Roman" panose="02020603050405020304" charset="0"/>
                <a:cs typeface="Times New Roman" panose="02020603050405020304" charset="0"/>
              </a:rPr>
              <a:t>absorption</a:t>
            </a:r>
            <a:r>
              <a:rPr sz="2000">
                <a:latin typeface="Times New Roman" panose="02020603050405020304" charset="0"/>
                <a:cs typeface="Times New Roman" panose="02020603050405020304" charset="0"/>
              </a:rPr>
              <a:t> arising from the ceramic particles is unfavorable to light penetrating into the suspension</a:t>
            </a:r>
            <a:r>
              <a:rPr lang="en-US"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 undesirably broadens the lateral curing area (i.e. curing width), which greatly affects the dimensional accuracy of SL</a:t>
            </a:r>
            <a:r>
              <a:rPr lang="en-US" sz="2000">
                <a:latin typeface="Times New Roman" panose="02020603050405020304" charset="0"/>
                <a:cs typeface="Times New Roman" panose="02020603050405020304" charset="0"/>
              </a:rPr>
              <a:t>A</a:t>
            </a:r>
            <a:r>
              <a:rPr sz="2000">
                <a:latin typeface="Times New Roman" panose="02020603050405020304" charset="0"/>
                <a:cs typeface="Times New Roman" panose="02020603050405020304" charset="0"/>
              </a:rPr>
              <a:t>. </a:t>
            </a:r>
            <a:endParaRPr sz="2000">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r>
              <a:rPr sz="2000">
                <a:latin typeface="Times New Roman" panose="02020603050405020304" charset="0"/>
                <a:cs typeface="Times New Roman" panose="02020603050405020304" charset="0"/>
              </a:rPr>
              <a:t>The curing depth (and thus the layer thickness) is then associated with the ceramic </a:t>
            </a:r>
            <a:r>
              <a:rPr sz="2000" b="1" u="sng">
                <a:latin typeface="Times New Roman" panose="02020603050405020304" charset="0"/>
                <a:cs typeface="Times New Roman" panose="02020603050405020304" charset="0"/>
              </a:rPr>
              <a:t>particle size and volume fraction, light exposure power, and the reflective index</a:t>
            </a:r>
            <a:r>
              <a:rPr sz="2000">
                <a:latin typeface="Times New Roman" panose="02020603050405020304" charset="0"/>
                <a:cs typeface="Times New Roman" panose="02020603050405020304" charset="0"/>
              </a:rPr>
              <a:t> of the materials</a:t>
            </a:r>
            <a:r>
              <a:rPr lang="en-US" sz="2000">
                <a:latin typeface="Times New Roman" panose="02020603050405020304" charset="0"/>
                <a:cs typeface="Times New Roman" panose="02020603050405020304" charset="0"/>
              </a:rPr>
              <a:t>.</a:t>
            </a:r>
            <a:r>
              <a:rPr sz="2000">
                <a:latin typeface="Times New Roman" panose="02020603050405020304" charset="0"/>
                <a:cs typeface="Times New Roman" panose="02020603050405020304" charset="0"/>
              </a:rPr>
              <a:t>  </a:t>
            </a:r>
            <a:endParaRPr sz="2000">
              <a:latin typeface="Times New Roman" panose="02020603050405020304" charset="0"/>
              <a:cs typeface="Times New Roman" panose="02020603050405020304" charset="0"/>
            </a:endParaRPr>
          </a:p>
          <a:p>
            <a:pPr algn="just">
              <a:lnSpc>
                <a:spcPct val="100000"/>
              </a:lnSpc>
            </a:pPr>
            <a:endParaRPr lang="en-US" sz="2000">
              <a:latin typeface="Times New Roman" panose="02020603050405020304" charset="0"/>
              <a:cs typeface="Times New Roman" panose="02020603050405020304" charset="0"/>
            </a:endParaRPr>
          </a:p>
          <a:p>
            <a:pPr algn="just">
              <a:lnSpc>
                <a:spcPct val="100000"/>
              </a:lnSpc>
            </a:pPr>
            <a:r>
              <a:rPr sz="2000">
                <a:latin typeface="Times New Roman" panose="02020603050405020304" charset="0"/>
                <a:cs typeface="Times New Roman" panose="02020603050405020304" charset="0"/>
                <a:sym typeface="+mn-ea"/>
              </a:rPr>
              <a:t>Ceramic particles </a:t>
            </a:r>
            <a:r>
              <a:rPr lang="en-US" sz="2000">
                <a:latin typeface="Times New Roman" panose="02020603050405020304" charset="0"/>
                <a:cs typeface="Times New Roman" panose="02020603050405020304" charset="0"/>
                <a:sym typeface="+mn-ea"/>
              </a:rPr>
              <a:t>that </a:t>
            </a:r>
            <a:r>
              <a:rPr sz="2000">
                <a:latin typeface="Times New Roman" panose="02020603050405020304" charset="0"/>
                <a:cs typeface="Times New Roman" panose="02020603050405020304" charset="0"/>
                <a:sym typeface="+mn-ea"/>
              </a:rPr>
              <a:t>exhibit greater light absorption and refraction under exposure to the photopolymerization wavelength can be highly challenging to process</a:t>
            </a:r>
            <a:r>
              <a:rPr lang="en-US" sz="2000">
                <a:latin typeface="Times New Roman" panose="02020603050405020304" charset="0"/>
                <a:cs typeface="Times New Roman" panose="02020603050405020304" charset="0"/>
                <a:sym typeface="+mn-ea"/>
              </a:rPr>
              <a:t>.</a:t>
            </a:r>
            <a:endParaRPr lang="zh-CN" altLang="en-US" sz="2000"/>
          </a:p>
          <a:p>
            <a:pPr algn="just">
              <a:lnSpc>
                <a:spcPct val="100000"/>
              </a:lnSpc>
            </a:pPr>
            <a:endParaRPr lang="en-US" sz="2000">
              <a:latin typeface="Times New Roman" panose="02020603050405020304" charset="0"/>
              <a:cs typeface="Times New Roman" panose="02020603050405020304" charset="0"/>
            </a:endParaRPr>
          </a:p>
        </p:txBody>
      </p:sp>
      <p:grpSp>
        <p:nvGrpSpPr>
          <p:cNvPr id="2" name="组合 1"/>
          <p:cNvGrpSpPr/>
          <p:nvPr/>
        </p:nvGrpSpPr>
        <p:grpSpPr>
          <a:xfrm>
            <a:off x="5547360" y="1142365"/>
            <a:ext cx="6513830" cy="5601335"/>
            <a:chOff x="8736" y="1799"/>
            <a:chExt cx="10258" cy="8821"/>
          </a:xfrm>
        </p:grpSpPr>
        <p:pic>
          <p:nvPicPr>
            <p:cNvPr id="8" name="图片 7" descr="XHam9"/>
            <p:cNvPicPr>
              <a:picLocks noChangeAspect="1"/>
            </p:cNvPicPr>
            <p:nvPr/>
          </p:nvPicPr>
          <p:blipFill>
            <a:blip r:embed="rId3"/>
            <a:stretch>
              <a:fillRect/>
            </a:stretch>
          </p:blipFill>
          <p:spPr>
            <a:xfrm>
              <a:off x="13070" y="1799"/>
              <a:ext cx="5924" cy="4624"/>
            </a:xfrm>
            <a:prstGeom prst="rect">
              <a:avLst/>
            </a:prstGeom>
          </p:spPr>
        </p:pic>
        <p:sp>
          <p:nvSpPr>
            <p:cNvPr id="10" name="文本框 9"/>
            <p:cNvSpPr txBox="1"/>
            <p:nvPr/>
          </p:nvSpPr>
          <p:spPr>
            <a:xfrm>
              <a:off x="9358" y="4458"/>
              <a:ext cx="3547" cy="1363"/>
            </a:xfrm>
            <a:prstGeom prst="rect">
              <a:avLst/>
            </a:prstGeom>
            <a:noFill/>
          </p:spPr>
          <p:txBody>
            <a:bodyPr wrap="square" rtlCol="0" anchor="t">
              <a:spAutoFit/>
            </a:bodyPr>
            <a:lstStyle/>
            <a:p>
              <a:pPr algn="just">
                <a:lnSpc>
                  <a:spcPct val="90000"/>
                </a:lnSpc>
              </a:pPr>
              <a:r>
                <a:rPr lang="zh-CN" altLang="en-US" sz="1400">
                  <a:latin typeface="Times New Roman" panose="02020603050405020304" charset="0"/>
                  <a:cs typeface="Times New Roman" panose="02020603050405020304" charset="0"/>
                </a:rPr>
                <a:t>where d is the mean particle size, ϕ is the volume fraction, Δn is the difference in refractive index </a:t>
              </a:r>
              <a:endParaRPr lang="zh-CN" altLang="en-US" sz="1400">
                <a:latin typeface="Times New Roman" panose="02020603050405020304" charset="0"/>
                <a:cs typeface="Times New Roman" panose="02020603050405020304" charset="0"/>
              </a:endParaRPr>
            </a:p>
          </p:txBody>
        </p:sp>
        <p:grpSp>
          <p:nvGrpSpPr>
            <p:cNvPr id="14" name="组合 13"/>
            <p:cNvGrpSpPr/>
            <p:nvPr/>
          </p:nvGrpSpPr>
          <p:grpSpPr>
            <a:xfrm>
              <a:off x="8840" y="6604"/>
              <a:ext cx="9963" cy="4016"/>
              <a:chOff x="8840" y="6604"/>
              <a:chExt cx="9963" cy="4016"/>
            </a:xfrm>
          </p:grpSpPr>
          <p:pic>
            <p:nvPicPr>
              <p:cNvPr id="6" name="图片 5" descr="吸收峰对比图"/>
              <p:cNvPicPr>
                <a:picLocks noChangeAspect="1"/>
              </p:cNvPicPr>
              <p:nvPr/>
            </p:nvPicPr>
            <p:blipFill>
              <a:blip r:embed="rId4"/>
              <a:stretch>
                <a:fillRect/>
              </a:stretch>
            </p:blipFill>
            <p:spPr>
              <a:xfrm>
                <a:off x="8840" y="6604"/>
                <a:ext cx="9963" cy="4016"/>
              </a:xfrm>
              <a:prstGeom prst="rect">
                <a:avLst/>
              </a:prstGeom>
            </p:spPr>
          </p:pic>
          <p:sp>
            <p:nvSpPr>
              <p:cNvPr id="12" name="文本框 11"/>
              <p:cNvSpPr txBox="1"/>
              <p:nvPr/>
            </p:nvSpPr>
            <p:spPr>
              <a:xfrm>
                <a:off x="17777" y="6840"/>
                <a:ext cx="714" cy="386"/>
              </a:xfrm>
              <a:prstGeom prst="rect">
                <a:avLst/>
              </a:prstGeom>
              <a:noFill/>
            </p:spPr>
            <p:txBody>
              <a:bodyPr wrap="none" rtlCol="0" anchor="t">
                <a:spAutoFit/>
              </a:bodyPr>
              <a:lstStyle/>
              <a:p>
                <a:pPr algn="ctr"/>
                <a:r>
                  <a:rPr lang="en-US" sz="1000">
                    <a:latin typeface="FZDaHei-B02S" panose="02000000000000000000" charset="-122"/>
                    <a:ea typeface="FZDaHei-B02S" panose="02000000000000000000" charset="-122"/>
                    <a:cs typeface="FZDaHei-B02S" panose="02000000000000000000" charset="-122"/>
                    <a:sym typeface="+mn-ea"/>
                  </a:rPr>
                  <a:t>Zr</a:t>
                </a:r>
                <a:r>
                  <a:rPr sz="1000">
                    <a:latin typeface="FZDaHei-B02S" panose="02000000000000000000" charset="-122"/>
                    <a:ea typeface="FZDaHei-B02S" panose="02000000000000000000" charset="-122"/>
                    <a:cs typeface="FZDaHei-B02S" panose="02000000000000000000" charset="-122"/>
                    <a:sym typeface="+mn-ea"/>
                  </a:rPr>
                  <a:t>O</a:t>
                </a:r>
                <a:r>
                  <a:rPr lang="en-US" sz="1000" baseline="-25000">
                    <a:latin typeface="FZDaHei-B02S" panose="02000000000000000000" charset="-122"/>
                    <a:ea typeface="FZDaHei-B02S" panose="02000000000000000000" charset="-122"/>
                    <a:cs typeface="FZDaHei-B02S" panose="02000000000000000000" charset="-122"/>
                    <a:sym typeface="+mn-ea"/>
                  </a:rPr>
                  <a:t>2</a:t>
                </a:r>
                <a:r>
                  <a:rPr sz="1000">
                    <a:latin typeface="FZDaHei-B02S" panose="02000000000000000000" charset="-122"/>
                    <a:ea typeface="FZDaHei-B02S" panose="02000000000000000000" charset="-122"/>
                    <a:cs typeface="FZDaHei-B02S" panose="02000000000000000000" charset="-122"/>
                    <a:sym typeface="+mn-ea"/>
                  </a:rPr>
                  <a:t>       </a:t>
                </a:r>
                <a:endParaRPr lang="en-US" sz="1000" baseline="-25000">
                  <a:latin typeface="FZDaHei-B02S" panose="02000000000000000000" charset="-122"/>
                  <a:ea typeface="FZDaHei-B02S" panose="02000000000000000000" charset="-122"/>
                  <a:cs typeface="FZDaHei-B02S" panose="02000000000000000000" charset="-122"/>
                  <a:sym typeface="+mn-ea"/>
                </a:endParaRPr>
              </a:p>
            </p:txBody>
          </p:sp>
          <p:sp>
            <p:nvSpPr>
              <p:cNvPr id="20" name="object 9"/>
              <p:cNvSpPr txBox="1"/>
              <p:nvPr/>
            </p:nvSpPr>
            <p:spPr>
              <a:xfrm>
                <a:off x="18527" y="10184"/>
                <a:ext cx="277" cy="333"/>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
            <p:nvSpPr>
              <p:cNvPr id="3" name="矩形 2"/>
              <p:cNvSpPr/>
              <p:nvPr/>
            </p:nvSpPr>
            <p:spPr>
              <a:xfrm>
                <a:off x="12720" y="6840"/>
                <a:ext cx="760" cy="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27" y="6840"/>
                <a:ext cx="1053" cy="386"/>
              </a:xfrm>
              <a:prstGeom prst="rect">
                <a:avLst/>
              </a:prstGeom>
              <a:noFill/>
            </p:spPr>
            <p:txBody>
              <a:bodyPr wrap="none" rtlCol="0" anchor="t">
                <a:spAutoFit/>
              </a:bodyPr>
              <a:lstStyle/>
              <a:p>
                <a:r>
                  <a:rPr sz="1000">
                    <a:latin typeface="FZDaHei-B02S" panose="02000000000000000000" charset="-122"/>
                    <a:ea typeface="FZDaHei-B02S" panose="02000000000000000000" charset="-122"/>
                    <a:cs typeface="FZDaHei-B02S" panose="02000000000000000000" charset="-122"/>
                    <a:sym typeface="+mn-ea"/>
                  </a:rPr>
                  <a:t>ZnFe</a:t>
                </a:r>
                <a:r>
                  <a:rPr sz="1000" baseline="-25000">
                    <a:latin typeface="FZDaHei-B02S" panose="02000000000000000000" charset="-122"/>
                    <a:ea typeface="FZDaHei-B02S" panose="02000000000000000000" charset="-122"/>
                    <a:cs typeface="FZDaHei-B02S" panose="02000000000000000000" charset="-122"/>
                    <a:sym typeface="+mn-ea"/>
                  </a:rPr>
                  <a:t>2</a:t>
                </a:r>
                <a:r>
                  <a:rPr sz="1000">
                    <a:latin typeface="FZDaHei-B02S" panose="02000000000000000000" charset="-122"/>
                    <a:ea typeface="FZDaHei-B02S" panose="02000000000000000000" charset="-122"/>
                    <a:cs typeface="FZDaHei-B02S" panose="02000000000000000000" charset="-122"/>
                    <a:sym typeface="+mn-ea"/>
                  </a:rPr>
                  <a:t>O</a:t>
                </a:r>
                <a:r>
                  <a:rPr sz="1000" baseline="-25000">
                    <a:latin typeface="FZDaHei-B02S" panose="02000000000000000000" charset="-122"/>
                    <a:ea typeface="FZDaHei-B02S" panose="02000000000000000000" charset="-122"/>
                    <a:cs typeface="FZDaHei-B02S" panose="02000000000000000000" charset="-122"/>
                    <a:sym typeface="+mn-ea"/>
                  </a:rPr>
                  <a:t>4</a:t>
                </a:r>
                <a:endParaRPr lang="zh-CN" altLang="en-US" sz="1000" baseline="-25000">
                  <a:latin typeface="FZDaHei-B02S" panose="02000000000000000000" charset="-122"/>
                  <a:ea typeface="FZDaHei-B02S" panose="02000000000000000000" charset="-122"/>
                  <a:cs typeface="FZDaHei-B02S" panose="02000000000000000000" charset="-122"/>
                  <a:sym typeface="+mn-ea"/>
                </a:endParaRPr>
              </a:p>
            </p:txBody>
          </p:sp>
        </p:grpSp>
        <p:pic>
          <p:nvPicPr>
            <p:cNvPr id="21" name="图片 20" descr="公式"/>
            <p:cNvPicPr>
              <a:picLocks noChangeAspect="1"/>
            </p:cNvPicPr>
            <p:nvPr/>
          </p:nvPicPr>
          <p:blipFill>
            <a:blip r:embed="rId5"/>
            <a:stretch>
              <a:fillRect/>
            </a:stretch>
          </p:blipFill>
          <p:spPr>
            <a:xfrm>
              <a:off x="9858" y="2422"/>
              <a:ext cx="2547" cy="1726"/>
            </a:xfrm>
            <a:prstGeom prst="rect">
              <a:avLst/>
            </a:prstGeom>
          </p:spPr>
        </p:pic>
        <p:sp>
          <p:nvSpPr>
            <p:cNvPr id="23" name="文本框 22"/>
            <p:cNvSpPr txBox="1"/>
            <p:nvPr/>
          </p:nvSpPr>
          <p:spPr>
            <a:xfrm>
              <a:off x="12979" y="1949"/>
              <a:ext cx="622" cy="580"/>
            </a:xfrm>
            <a:prstGeom prst="rect">
              <a:avLst/>
            </a:prstGeom>
            <a:noFill/>
          </p:spPr>
          <p:txBody>
            <a:bodyPr wrap="square" rtlCol="0">
              <a:spAutoFit/>
            </a:bodyPr>
            <a:p>
              <a:r>
                <a:rPr lang="en-US" altLang="zh-CN"/>
                <a:t>(a</a:t>
              </a:r>
              <a:r>
                <a:rPr lang="en-US" altLang="zh-CN"/>
                <a:t>)</a:t>
              </a:r>
              <a:endParaRPr lang="en-US" altLang="zh-CN"/>
            </a:p>
          </p:txBody>
        </p:sp>
        <p:sp>
          <p:nvSpPr>
            <p:cNvPr id="24" name="文本框 23"/>
            <p:cNvSpPr txBox="1"/>
            <p:nvPr/>
          </p:nvSpPr>
          <p:spPr>
            <a:xfrm>
              <a:off x="8736" y="6670"/>
              <a:ext cx="622" cy="580"/>
            </a:xfrm>
            <a:prstGeom prst="rect">
              <a:avLst/>
            </a:prstGeom>
            <a:noFill/>
          </p:spPr>
          <p:txBody>
            <a:bodyPr wrap="square" rtlCol="0">
              <a:spAutoFit/>
            </a:bodyPr>
            <a:p>
              <a:r>
                <a:rPr lang="en-US" altLang="zh-CN" dirty="0"/>
                <a:t>(b)</a:t>
              </a:r>
              <a:endParaRPr lang="en-US" altLang="zh-CN" dirty="0"/>
            </a:p>
          </p:txBody>
        </p:sp>
        <p:sp>
          <p:nvSpPr>
            <p:cNvPr id="25" name="文本框 24"/>
            <p:cNvSpPr txBox="1"/>
            <p:nvPr/>
          </p:nvSpPr>
          <p:spPr>
            <a:xfrm>
              <a:off x="13721" y="6670"/>
              <a:ext cx="622" cy="580"/>
            </a:xfrm>
            <a:prstGeom prst="rect">
              <a:avLst/>
            </a:prstGeom>
            <a:noFill/>
          </p:spPr>
          <p:txBody>
            <a:bodyPr wrap="square" rtlCol="0">
              <a:spAutoFit/>
            </a:bodyPr>
            <a:p>
              <a:r>
                <a:rPr lang="en-US" altLang="zh-CN"/>
                <a:t>(c)</a:t>
              </a:r>
              <a:endParaRPr lang="en-US" altLang="zh-CN"/>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93275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solidFill>
                  <a:schemeClr val="tx1"/>
                </a:solidFill>
                <a:effectLst/>
                <a:latin typeface="Times New Roman" panose="02020603050405020304" charset="0"/>
                <a:cs typeface="Times New Roman" panose="02020603050405020304" charset="0"/>
              </a:rPr>
              <a:t>3.1</a:t>
            </a:r>
            <a:r>
              <a:rPr sz="3200" b="1" spc="-50" dirty="0">
                <a:solidFill>
                  <a:schemeClr val="tx1"/>
                </a:solidFill>
                <a:effectLst/>
                <a:latin typeface="Times New Roman" panose="02020603050405020304" charset="0"/>
                <a:cs typeface="Times New Roman" panose="02020603050405020304" charset="0"/>
              </a:rPr>
              <a:t> Methodology</a:t>
            </a:r>
            <a:r>
              <a:rPr lang="en-US" sz="3200" b="1" spc="-50" dirty="0">
                <a:solidFill>
                  <a:schemeClr val="tx1"/>
                </a:solidFill>
                <a:effectLst/>
                <a:latin typeface="Times New Roman" panose="02020603050405020304" charset="0"/>
                <a:cs typeface="Times New Roman" panose="02020603050405020304" charset="0"/>
              </a:rPr>
              <a:t> —— Theoretical Analysis</a:t>
            </a:r>
            <a:endParaRPr lang="en-US" sz="3200" b="1" spc="-50" dirty="0">
              <a:solidFill>
                <a:schemeClr val="tx1"/>
              </a:solidFill>
              <a:effectLst/>
              <a:latin typeface="Times New Roman" panose="02020603050405020304" charset="0"/>
              <a:cs typeface="Times New Roman" panose="02020603050405020304" charset="0"/>
            </a:endParaRPr>
          </a:p>
        </p:txBody>
      </p:sp>
      <p:sp>
        <p:nvSpPr>
          <p:cNvPr id="5" name="文本框 4"/>
          <p:cNvSpPr txBox="1"/>
          <p:nvPr/>
        </p:nvSpPr>
        <p:spPr>
          <a:xfrm>
            <a:off x="326390" y="1218565"/>
            <a:ext cx="5240020" cy="5631180"/>
          </a:xfrm>
          <a:prstGeom prst="rect">
            <a:avLst/>
          </a:prstGeom>
          <a:noFill/>
        </p:spPr>
        <p:txBody>
          <a:bodyPr wrap="square" rtlCol="0" anchor="t">
            <a:spAutoFit/>
          </a:bodyPr>
          <a:lstStyle/>
          <a:p>
            <a:pPr algn="just">
              <a:lnSpc>
                <a:spcPct val="100000"/>
              </a:lnSpc>
            </a:pPr>
            <a:r>
              <a:rPr sz="2000">
                <a:latin typeface="Times New Roman" panose="02020603050405020304" charset="0"/>
                <a:cs typeface="Times New Roman" panose="02020603050405020304" charset="0"/>
              </a:rPr>
              <a:t>We assume that the ceramic particles are </a:t>
            </a:r>
            <a:r>
              <a:rPr sz="2000" b="1" u="sng">
                <a:latin typeface="Times New Roman" panose="02020603050405020304" charset="0"/>
                <a:cs typeface="Times New Roman" panose="02020603050405020304" charset="0"/>
              </a:rPr>
              <a:t>spheres</a:t>
            </a:r>
            <a:r>
              <a:rPr sz="2000">
                <a:latin typeface="Times New Roman" panose="02020603050405020304" charset="0"/>
                <a:cs typeface="Times New Roman" panose="02020603050405020304" charset="0"/>
              </a:rPr>
              <a:t>. When the ceramic particles adopt a </a:t>
            </a:r>
            <a:r>
              <a:rPr sz="2000" b="1" u="sng">
                <a:latin typeface="Times New Roman" panose="02020603050405020304" charset="0"/>
                <a:cs typeface="Times New Roman" panose="02020603050405020304" charset="0"/>
              </a:rPr>
              <a:t>close-packed structure</a:t>
            </a:r>
            <a:r>
              <a:rPr sz="2000">
                <a:latin typeface="Times New Roman" panose="02020603050405020304" charset="0"/>
                <a:cs typeface="Times New Roman" panose="02020603050405020304" charset="0"/>
              </a:rPr>
              <a:t>, the structure gap ratio is </a:t>
            </a:r>
            <a:r>
              <a:rPr sz="2000" b="1" u="sng">
                <a:latin typeface="Times New Roman" panose="02020603050405020304" charset="0"/>
                <a:cs typeface="Times New Roman" panose="02020603050405020304" charset="0"/>
              </a:rPr>
              <a:t>25.95%</a:t>
            </a:r>
            <a:r>
              <a:rPr sz="2000">
                <a:latin typeface="Times New Roman" panose="02020603050405020304" charset="0"/>
                <a:cs typeface="Times New Roman" panose="02020603050405020304" charset="0"/>
              </a:rPr>
              <a:t>.If the powder presents a </a:t>
            </a:r>
            <a:r>
              <a:rPr sz="2000" b="1" u="sng">
                <a:latin typeface="Times New Roman" panose="02020603050405020304" charset="0"/>
                <a:cs typeface="Times New Roman" panose="02020603050405020304" charset="0"/>
              </a:rPr>
              <a:t>completely loose random distribution</a:t>
            </a:r>
            <a:r>
              <a:rPr sz="2000">
                <a:latin typeface="Times New Roman" panose="02020603050405020304" charset="0"/>
                <a:cs typeface="Times New Roman" panose="02020603050405020304" charset="0"/>
              </a:rPr>
              <a:t> in space (which is closer to the actual situation), according to the study of Bernal et al., the porosity in this structure is </a:t>
            </a:r>
            <a:r>
              <a:rPr sz="2000" b="1" u="sng">
                <a:latin typeface="Times New Roman" panose="02020603050405020304" charset="0"/>
                <a:cs typeface="Times New Roman" panose="02020603050405020304" charset="0"/>
              </a:rPr>
              <a:t>36.34% (Bernal close packing limit)</a:t>
            </a:r>
            <a:r>
              <a:rPr sz="2000">
                <a:latin typeface="Times New Roman" panose="02020603050405020304" charset="0"/>
                <a:cs typeface="Times New Roman" panose="02020603050405020304" charset="0"/>
              </a:rPr>
              <a:t>, and the volume of the resin accounts for The ratio should exceed 36.24%. </a:t>
            </a:r>
            <a:endParaRPr sz="2000">
              <a:latin typeface="Times New Roman" panose="02020603050405020304" charset="0"/>
              <a:cs typeface="Times New Roman" panose="02020603050405020304" charset="0"/>
            </a:endParaRPr>
          </a:p>
          <a:p>
            <a:pPr algn="just">
              <a:lnSpc>
                <a:spcPct val="100000"/>
              </a:lnSpc>
            </a:pPr>
            <a:r>
              <a:rPr sz="2000">
                <a:latin typeface="Times New Roman" panose="02020603050405020304" charset="0"/>
                <a:cs typeface="Times New Roman" panose="02020603050405020304" charset="0"/>
              </a:rPr>
              <a:t>From the above, it can be assumed that the </a:t>
            </a:r>
            <a:r>
              <a:rPr lang="en-US" sz="2000">
                <a:latin typeface="Times New Roman" panose="02020603050405020304" charset="0"/>
                <a:cs typeface="Times New Roman" panose="02020603050405020304" charset="0"/>
              </a:rPr>
              <a:t>practical</a:t>
            </a:r>
            <a:r>
              <a:rPr sz="2000">
                <a:latin typeface="Times New Roman" panose="02020603050405020304" charset="0"/>
                <a:cs typeface="Times New Roman" panose="02020603050405020304" charset="0"/>
              </a:rPr>
              <a:t> proportion of practical slurry resin should be </a:t>
            </a:r>
            <a:r>
              <a:rPr sz="2000" b="1" u="sng">
                <a:latin typeface="Times New Roman" panose="02020603050405020304" charset="0"/>
                <a:cs typeface="Times New Roman" panose="02020603050405020304" charset="0"/>
              </a:rPr>
              <a:t>between 25.95% and 36.34% </a:t>
            </a:r>
            <a:r>
              <a:rPr lang="en-US" sz="2000" b="1" u="sng">
                <a:latin typeface="Times New Roman" panose="02020603050405020304" charset="0"/>
                <a:cs typeface="Times New Roman" panose="02020603050405020304" charset="0"/>
              </a:rPr>
              <a:t>in weight</a:t>
            </a:r>
            <a:r>
              <a:rPr sz="2000">
                <a:latin typeface="Times New Roman" panose="02020603050405020304" charset="0"/>
                <a:cs typeface="Times New Roman" panose="02020603050405020304" charset="0"/>
              </a:rPr>
              <a:t>, and the corresponding powder volume ratio should be between 63.66% and 74.05%. Considering the absorption of resin molecules on the powder surface, the actual powder content </a:t>
            </a:r>
            <a:r>
              <a:rPr lang="en-US" sz="2000">
                <a:latin typeface="Times New Roman" panose="02020603050405020304" charset="0"/>
                <a:cs typeface="Times New Roman" panose="02020603050405020304" charset="0"/>
              </a:rPr>
              <a:t>will be</a:t>
            </a:r>
            <a:r>
              <a:rPr sz="2000">
                <a:latin typeface="Times New Roman" panose="02020603050405020304" charset="0"/>
                <a:cs typeface="Times New Roman" panose="02020603050405020304" charset="0"/>
              </a:rPr>
              <a:t> around 60% or less.</a:t>
            </a:r>
            <a:endParaRPr sz="2000">
              <a:latin typeface="Times New Roman" panose="02020603050405020304" charset="0"/>
              <a:cs typeface="Times New Roman" panose="02020603050405020304" charset="0"/>
            </a:endParaRPr>
          </a:p>
        </p:txBody>
      </p:sp>
      <p:grpSp>
        <p:nvGrpSpPr>
          <p:cNvPr id="24" name="组合 23"/>
          <p:cNvGrpSpPr/>
          <p:nvPr/>
        </p:nvGrpSpPr>
        <p:grpSpPr>
          <a:xfrm>
            <a:off x="5913120" y="1218565"/>
            <a:ext cx="5930900" cy="5535930"/>
            <a:chOff x="9312" y="1919"/>
            <a:chExt cx="9340" cy="8718"/>
          </a:xfrm>
        </p:grpSpPr>
        <p:pic>
          <p:nvPicPr>
            <p:cNvPr id="2" name="图片 1" descr="密排结构"/>
            <p:cNvPicPr>
              <a:picLocks noChangeAspect="1"/>
            </p:cNvPicPr>
            <p:nvPr/>
          </p:nvPicPr>
          <p:blipFill>
            <a:blip r:embed="rId3"/>
            <a:srcRect t="50824"/>
            <a:stretch>
              <a:fillRect/>
            </a:stretch>
          </p:blipFill>
          <p:spPr>
            <a:xfrm>
              <a:off x="9312" y="1919"/>
              <a:ext cx="9341" cy="2876"/>
            </a:xfrm>
            <a:prstGeom prst="rect">
              <a:avLst/>
            </a:prstGeom>
          </p:spPr>
        </p:pic>
        <p:grpSp>
          <p:nvGrpSpPr>
            <p:cNvPr id="23" name="组合 22"/>
            <p:cNvGrpSpPr/>
            <p:nvPr/>
          </p:nvGrpSpPr>
          <p:grpSpPr>
            <a:xfrm>
              <a:off x="9312" y="4915"/>
              <a:ext cx="9340" cy="5722"/>
              <a:chOff x="9312" y="4915"/>
              <a:chExt cx="9340" cy="5722"/>
            </a:xfrm>
          </p:grpSpPr>
          <p:pic>
            <p:nvPicPr>
              <p:cNvPr id="3" name="图片 2" descr="image-20201112105349288"/>
              <p:cNvPicPr>
                <a:picLocks noChangeAspect="1"/>
              </p:cNvPicPr>
              <p:nvPr/>
            </p:nvPicPr>
            <p:blipFill>
              <a:blip r:embed="rId4"/>
              <a:stretch>
                <a:fillRect/>
              </a:stretch>
            </p:blipFill>
            <p:spPr>
              <a:xfrm>
                <a:off x="9312" y="4915"/>
                <a:ext cx="9341" cy="5722"/>
              </a:xfrm>
              <a:prstGeom prst="rect">
                <a:avLst/>
              </a:prstGeom>
            </p:spPr>
          </p:pic>
          <p:sp>
            <p:nvSpPr>
              <p:cNvPr id="4" name="矩形 3"/>
              <p:cNvSpPr/>
              <p:nvPr/>
            </p:nvSpPr>
            <p:spPr>
              <a:xfrm>
                <a:off x="12240" y="7530"/>
                <a:ext cx="735" cy="150"/>
              </a:xfrm>
              <a:prstGeom prst="rect">
                <a:avLst/>
              </a:prstGeom>
              <a:noFill/>
              <a:ln w="1270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连接符 13"/>
              <p:cNvCxnSpPr/>
              <p:nvPr/>
            </p:nvCxnSpPr>
            <p:spPr>
              <a:xfrm>
                <a:off x="12522" y="5412"/>
                <a:ext cx="1" cy="2069"/>
              </a:xfrm>
              <a:prstGeom prst="line">
                <a:avLst/>
              </a:prstGeom>
              <a:ln w="1587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6898" y="5383"/>
                <a:ext cx="1" cy="2126"/>
              </a:xfrm>
              <a:prstGeom prst="line">
                <a:avLst/>
              </a:prstGeom>
              <a:ln w="15875">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grpSp>
      <p:sp>
        <p:nvSpPr>
          <p:cNvPr id="20" name="object 9"/>
          <p:cNvSpPr txBox="1"/>
          <p:nvPr/>
        </p:nvSpPr>
        <p:spPr>
          <a:xfrm>
            <a:off x="11764784" y="6466838"/>
            <a:ext cx="175895"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93275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solidFill>
                  <a:schemeClr val="tx1"/>
                </a:solidFill>
                <a:effectLst/>
                <a:latin typeface="Times New Roman" panose="02020603050405020304" charset="0"/>
                <a:cs typeface="Times New Roman" panose="02020603050405020304" charset="0"/>
              </a:rPr>
              <a:t>3.2</a:t>
            </a:r>
            <a:r>
              <a:rPr sz="3200" b="1" spc="-50" dirty="0">
                <a:solidFill>
                  <a:schemeClr val="tx1"/>
                </a:solidFill>
                <a:effectLst/>
                <a:latin typeface="Times New Roman" panose="02020603050405020304" charset="0"/>
                <a:cs typeface="Times New Roman" panose="02020603050405020304" charset="0"/>
              </a:rPr>
              <a:t> Methodology</a:t>
            </a:r>
            <a:r>
              <a:rPr lang="en-US" sz="3200" b="1" spc="-50" dirty="0">
                <a:solidFill>
                  <a:schemeClr val="tx1"/>
                </a:solidFill>
                <a:effectLst/>
                <a:latin typeface="Times New Roman" panose="02020603050405020304" charset="0"/>
                <a:cs typeface="Times New Roman" panose="02020603050405020304" charset="0"/>
              </a:rPr>
              <a:t> —— R</a:t>
            </a:r>
            <a:r>
              <a:rPr sz="3200" b="1">
                <a:latin typeface="Times New Roman" panose="02020603050405020304" charset="0"/>
                <a:cs typeface="Times New Roman" panose="02020603050405020304" charset="0"/>
                <a:sym typeface="+mn-ea"/>
              </a:rPr>
              <a:t>everse </a:t>
            </a:r>
            <a:r>
              <a:rPr lang="en-US" sz="3200" b="1">
                <a:latin typeface="Times New Roman" panose="02020603050405020304" charset="0"/>
                <a:cs typeface="Times New Roman" panose="02020603050405020304" charset="0"/>
                <a:sym typeface="+mn-ea"/>
              </a:rPr>
              <a:t>E</a:t>
            </a:r>
            <a:r>
              <a:rPr sz="3200" b="1">
                <a:latin typeface="Times New Roman" panose="02020603050405020304" charset="0"/>
                <a:cs typeface="Times New Roman" panose="02020603050405020304" charset="0"/>
                <a:sym typeface="+mn-ea"/>
              </a:rPr>
              <a:t>ngineering</a:t>
            </a:r>
            <a:endParaRPr lang="en-US" sz="3200" b="1" spc="-50" dirty="0">
              <a:solidFill>
                <a:schemeClr val="tx1"/>
              </a:solidFill>
              <a:effectLst/>
              <a:latin typeface="Times New Roman" panose="02020603050405020304" charset="0"/>
              <a:cs typeface="Times New Roman" panose="02020603050405020304" charset="0"/>
            </a:endParaRPr>
          </a:p>
        </p:txBody>
      </p:sp>
      <p:sp>
        <p:nvSpPr>
          <p:cNvPr id="20" name="object 9"/>
          <p:cNvSpPr txBox="1"/>
          <p:nvPr/>
        </p:nvSpPr>
        <p:spPr>
          <a:xfrm>
            <a:off x="11764784" y="6466838"/>
            <a:ext cx="175895"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
        <p:nvSpPr>
          <p:cNvPr id="5" name="文本框 4"/>
          <p:cNvSpPr txBox="1"/>
          <p:nvPr/>
        </p:nvSpPr>
        <p:spPr>
          <a:xfrm>
            <a:off x="326390" y="1218565"/>
            <a:ext cx="4950460" cy="4707890"/>
          </a:xfrm>
          <a:prstGeom prst="rect">
            <a:avLst/>
          </a:prstGeom>
          <a:noFill/>
        </p:spPr>
        <p:txBody>
          <a:bodyPr wrap="square" rtlCol="0" anchor="t">
            <a:spAutoFit/>
          </a:bodyPr>
          <a:lstStyle/>
          <a:p>
            <a:pPr algn="just">
              <a:lnSpc>
                <a:spcPct val="100000"/>
              </a:lnSpc>
            </a:pPr>
            <a:r>
              <a:rPr sz="2000">
                <a:latin typeface="Times New Roman" panose="02020603050405020304" charset="0"/>
                <a:cs typeface="Times New Roman" panose="02020603050405020304" charset="0"/>
              </a:rPr>
              <a:t>In terms of reverse engineering, we conducted </a:t>
            </a:r>
            <a:r>
              <a:rPr sz="2000" b="1" u="sng">
                <a:latin typeface="Times New Roman" panose="02020603050405020304" charset="0"/>
                <a:cs typeface="Times New Roman" panose="02020603050405020304" charset="0"/>
              </a:rPr>
              <a:t>thermogravimetric analysis</a:t>
            </a:r>
            <a:r>
              <a:rPr sz="2000">
                <a:latin typeface="Times New Roman" panose="02020603050405020304" charset="0"/>
                <a:cs typeface="Times New Roman" panose="02020603050405020304" charset="0"/>
              </a:rPr>
              <a:t> on a certain commercial ceramic slurry (a professional ceramic printer is required, </a:t>
            </a:r>
            <a:r>
              <a:rPr lang="en-US" sz="2000">
                <a:latin typeface="Times New Roman" panose="02020603050405020304" charset="0"/>
                <a:cs typeface="Times New Roman" panose="02020603050405020304" charset="0"/>
              </a:rPr>
              <a:t>the</a:t>
            </a:r>
            <a:r>
              <a:rPr sz="2000">
                <a:latin typeface="Times New Roman" panose="02020603050405020304" charset="0"/>
                <a:cs typeface="Times New Roman" panose="02020603050405020304" charset="0"/>
              </a:rPr>
              <a:t> layer needs to be scraped once </a:t>
            </a:r>
            <a:r>
              <a:rPr lang="en-US" sz="2000">
                <a:latin typeface="Times New Roman" panose="02020603050405020304" charset="0"/>
                <a:cs typeface="Times New Roman" panose="02020603050405020304" charset="0"/>
              </a:rPr>
              <a:t>printed</a:t>
            </a:r>
            <a:r>
              <a:rPr sz="2000">
                <a:latin typeface="Times New Roman" panose="02020603050405020304" charset="0"/>
                <a:cs typeface="Times New Roman" panose="02020603050405020304" charset="0"/>
              </a:rPr>
              <a:t>, and the cost is more expensive). </a:t>
            </a:r>
            <a:endParaRPr sz="2000">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r>
              <a:rPr sz="2000">
                <a:latin typeface="Times New Roman" panose="02020603050405020304" charset="0"/>
                <a:cs typeface="Times New Roman" panose="02020603050405020304" charset="0"/>
              </a:rPr>
              <a:t>The results are shown below. The above figure shows the </a:t>
            </a:r>
            <a:r>
              <a:rPr lang="en-US" sz="2000" b="1" u="sng">
                <a:latin typeface="Times New Roman" panose="02020603050405020304" charset="0"/>
                <a:cs typeface="Times New Roman" panose="02020603050405020304" charset="0"/>
              </a:rPr>
              <a:t>d</a:t>
            </a:r>
            <a:r>
              <a:rPr sz="2000" b="1" u="sng">
                <a:latin typeface="Times New Roman" panose="02020603050405020304" charset="0"/>
                <a:cs typeface="Times New Roman" panose="02020603050405020304" charset="0"/>
              </a:rPr>
              <a:t>ifferential </a:t>
            </a:r>
            <a:r>
              <a:rPr lang="en-US" sz="2000" b="1" u="sng">
                <a:latin typeface="Times New Roman" panose="02020603050405020304" charset="0"/>
                <a:cs typeface="Times New Roman" panose="02020603050405020304" charset="0"/>
              </a:rPr>
              <a:t>t</a:t>
            </a:r>
            <a:r>
              <a:rPr sz="2000" b="1" u="sng">
                <a:latin typeface="Times New Roman" panose="02020603050405020304" charset="0"/>
                <a:cs typeface="Times New Roman" panose="02020603050405020304" charset="0"/>
              </a:rPr>
              <a:t>hermal </a:t>
            </a:r>
            <a:r>
              <a:rPr lang="en-US" sz="2000" b="1" u="sng">
                <a:latin typeface="Times New Roman" panose="02020603050405020304" charset="0"/>
                <a:cs typeface="Times New Roman" panose="02020603050405020304" charset="0"/>
              </a:rPr>
              <a:t>a</a:t>
            </a:r>
            <a:r>
              <a:rPr sz="2000" b="1" u="sng">
                <a:latin typeface="Times New Roman" panose="02020603050405020304" charset="0"/>
                <a:cs typeface="Times New Roman" panose="02020603050405020304" charset="0"/>
              </a:rPr>
              <a:t>nalysis</a:t>
            </a:r>
            <a:r>
              <a:rPr lang="en-US" sz="2000" b="1" u="sng">
                <a:latin typeface="Times New Roman" panose="02020603050405020304" charset="0"/>
                <a:cs typeface="Times New Roman" panose="02020603050405020304" charset="0"/>
              </a:rPr>
              <a:t>(DTA)</a:t>
            </a:r>
            <a:r>
              <a:rPr sz="2000" b="1" u="sng">
                <a:latin typeface="Times New Roman" panose="02020603050405020304" charset="0"/>
                <a:cs typeface="Times New Roman" panose="02020603050405020304" charset="0"/>
              </a:rPr>
              <a:t> curve</a:t>
            </a:r>
            <a:r>
              <a:rPr sz="2000">
                <a:latin typeface="Times New Roman" panose="02020603050405020304" charset="0"/>
                <a:cs typeface="Times New Roman" panose="02020603050405020304" charset="0"/>
              </a:rPr>
              <a:t>, the figure below shows that the organic phase in the slurry is completely decomposed near </a:t>
            </a:r>
            <a:r>
              <a:rPr sz="2000" b="1" u="sng">
                <a:latin typeface="Times New Roman" panose="02020603050405020304" charset="0"/>
                <a:cs typeface="Times New Roman" panose="02020603050405020304" charset="0"/>
              </a:rPr>
              <a:t>450°C</a:t>
            </a:r>
            <a:r>
              <a:rPr sz="2000">
                <a:latin typeface="Times New Roman" panose="02020603050405020304" charset="0"/>
                <a:cs typeface="Times New Roman" panose="02020603050405020304" charset="0"/>
              </a:rPr>
              <a:t>, the </a:t>
            </a:r>
            <a:r>
              <a:rPr sz="2000" b="1" u="sng">
                <a:latin typeface="Times New Roman" panose="02020603050405020304" charset="0"/>
                <a:cs typeface="Times New Roman" panose="02020603050405020304" charset="0"/>
              </a:rPr>
              <a:t>remaining mass is around 74.5355%</a:t>
            </a:r>
            <a:r>
              <a:rPr sz="2000">
                <a:latin typeface="Times New Roman" panose="02020603050405020304" charset="0"/>
                <a:cs typeface="Times New Roman" panose="02020603050405020304" charset="0"/>
              </a:rPr>
              <a:t>, and the equivalent </a:t>
            </a:r>
            <a:r>
              <a:rPr sz="2000" b="1" u="sng">
                <a:latin typeface="Times New Roman" panose="02020603050405020304" charset="0"/>
                <a:cs typeface="Times New Roman" panose="02020603050405020304" charset="0"/>
              </a:rPr>
              <a:t>powder volume ratio is around 58%</a:t>
            </a:r>
            <a:r>
              <a:rPr sz="2000">
                <a:latin typeface="Times New Roman" panose="02020603050405020304" charset="0"/>
                <a:cs typeface="Times New Roman" panose="02020603050405020304" charset="0"/>
              </a:rPr>
              <a:t>, which is consistent with our expectation.</a:t>
            </a:r>
            <a:endParaRPr sz="2000">
              <a:latin typeface="Times New Roman" panose="02020603050405020304" charset="0"/>
              <a:cs typeface="Times New Roman" panose="02020603050405020304" charset="0"/>
            </a:endParaRPr>
          </a:p>
        </p:txBody>
      </p:sp>
      <p:grpSp>
        <p:nvGrpSpPr>
          <p:cNvPr id="3" name="组合 2"/>
          <p:cNvGrpSpPr/>
          <p:nvPr/>
        </p:nvGrpSpPr>
        <p:grpSpPr>
          <a:xfrm>
            <a:off x="5320030" y="473075"/>
            <a:ext cx="6870700" cy="6849110"/>
            <a:chOff x="8378" y="745"/>
            <a:chExt cx="10820" cy="10786"/>
          </a:xfrm>
        </p:grpSpPr>
        <p:pic>
          <p:nvPicPr>
            <p:cNvPr id="2" name="图片 1" descr="陶瓷浆料热重分析-透明"/>
            <p:cNvPicPr>
              <a:picLocks noChangeAspect="1"/>
            </p:cNvPicPr>
            <p:nvPr/>
          </p:nvPicPr>
          <p:blipFill>
            <a:blip r:embed="rId3"/>
            <a:stretch>
              <a:fillRect/>
            </a:stretch>
          </p:blipFill>
          <p:spPr>
            <a:xfrm>
              <a:off x="8378" y="745"/>
              <a:ext cx="10821" cy="10786"/>
            </a:xfrm>
            <a:prstGeom prst="rect">
              <a:avLst/>
            </a:prstGeom>
          </p:spPr>
        </p:pic>
        <p:sp>
          <p:nvSpPr>
            <p:cNvPr id="22" name="文本框 21"/>
            <p:cNvSpPr txBox="1"/>
            <p:nvPr/>
          </p:nvSpPr>
          <p:spPr>
            <a:xfrm>
              <a:off x="8532" y="1919"/>
              <a:ext cx="622" cy="580"/>
            </a:xfrm>
            <a:prstGeom prst="rect">
              <a:avLst/>
            </a:prstGeom>
            <a:noFill/>
          </p:spPr>
          <p:txBody>
            <a:bodyPr wrap="square" rtlCol="0">
              <a:spAutoFit/>
            </a:bodyPr>
            <a:p>
              <a:r>
                <a:rPr lang="en-US" altLang="zh-CN" dirty="0"/>
                <a:t>(a)</a:t>
              </a:r>
              <a:endParaRPr lang="en-US" altLang="zh-CN" dirty="0"/>
            </a:p>
          </p:txBody>
        </p:sp>
        <p:sp>
          <p:nvSpPr>
            <p:cNvPr id="23" name="文本框 22"/>
            <p:cNvSpPr txBox="1"/>
            <p:nvPr/>
          </p:nvSpPr>
          <p:spPr>
            <a:xfrm>
              <a:off x="8532" y="6383"/>
              <a:ext cx="622" cy="580"/>
            </a:xfrm>
            <a:prstGeom prst="rect">
              <a:avLst/>
            </a:prstGeom>
            <a:noFill/>
          </p:spPr>
          <p:txBody>
            <a:bodyPr wrap="square" rtlCol="0">
              <a:spAutoFit/>
            </a:bodyPr>
            <a:p>
              <a:r>
                <a:rPr lang="en-US" altLang="zh-CN"/>
                <a:t>(b)</a:t>
              </a:r>
              <a:endParaRPr lang="en-US" altLang="zh-C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93275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3.3</a:t>
            </a:r>
            <a:r>
              <a:rPr sz="3200" b="1" spc="-50" dirty="0">
                <a:effectLst/>
                <a:latin typeface="Times New Roman" panose="02020603050405020304" charset="0"/>
                <a:cs typeface="Times New Roman" panose="02020603050405020304" charset="0"/>
                <a:sym typeface="+mn-ea"/>
              </a:rPr>
              <a:t> Methodology</a:t>
            </a:r>
            <a:r>
              <a:rPr lang="en-US" sz="3200" b="1" spc="-50" dirty="0">
                <a:effectLst/>
                <a:latin typeface="Times New Roman" panose="02020603050405020304" charset="0"/>
                <a:cs typeface="Times New Roman" panose="02020603050405020304" charset="0"/>
                <a:sym typeface="+mn-ea"/>
              </a:rPr>
              <a:t> —— L</a:t>
            </a:r>
            <a:r>
              <a:rPr sz="3200" b="1">
                <a:latin typeface="Times New Roman" panose="02020603050405020304" charset="0"/>
                <a:cs typeface="Times New Roman" panose="02020603050405020304" charset="0"/>
                <a:sym typeface="+mn-ea"/>
              </a:rPr>
              <a:t>iterature </a:t>
            </a:r>
            <a:r>
              <a:rPr lang="en-US" sz="3200" b="1">
                <a:latin typeface="Times New Roman" panose="02020603050405020304" charset="0"/>
                <a:cs typeface="Times New Roman" panose="02020603050405020304" charset="0"/>
                <a:sym typeface="+mn-ea"/>
              </a:rPr>
              <a:t>S</a:t>
            </a:r>
            <a:r>
              <a:rPr sz="3200" b="1">
                <a:latin typeface="Times New Roman" panose="02020603050405020304" charset="0"/>
                <a:cs typeface="Times New Roman" panose="02020603050405020304" charset="0"/>
                <a:sym typeface="+mn-ea"/>
              </a:rPr>
              <a:t>earch</a:t>
            </a:r>
            <a:endParaRPr lang="en-US" sz="3200" b="1" spc="-50" dirty="0">
              <a:solidFill>
                <a:schemeClr val="tx1"/>
              </a:solidFill>
              <a:effectLst/>
              <a:latin typeface="Times New Roman" panose="02020603050405020304" charset="0"/>
              <a:cs typeface="Times New Roman" panose="02020603050405020304" charset="0"/>
            </a:endParaRPr>
          </a:p>
        </p:txBody>
      </p:sp>
      <p:grpSp>
        <p:nvGrpSpPr>
          <p:cNvPr id="7" name="组合 6"/>
          <p:cNvGrpSpPr/>
          <p:nvPr/>
        </p:nvGrpSpPr>
        <p:grpSpPr>
          <a:xfrm>
            <a:off x="326390" y="1218565"/>
            <a:ext cx="4791710" cy="5323205"/>
            <a:chOff x="514" y="1919"/>
            <a:chExt cx="8089" cy="8383"/>
          </a:xfrm>
        </p:grpSpPr>
        <p:sp>
          <p:nvSpPr>
            <p:cNvPr id="5" name="文本框 4"/>
            <p:cNvSpPr txBox="1"/>
            <p:nvPr/>
          </p:nvSpPr>
          <p:spPr>
            <a:xfrm>
              <a:off x="514" y="1919"/>
              <a:ext cx="8089" cy="8383"/>
            </a:xfrm>
            <a:prstGeom prst="rect">
              <a:avLst/>
            </a:prstGeom>
            <a:noFill/>
          </p:spPr>
          <p:txBody>
            <a:bodyPr wrap="square" rtlCol="0" anchor="t">
              <a:spAutoFit/>
            </a:bodyPr>
            <a:lstStyle/>
            <a:p>
              <a:pPr algn="just">
                <a:lnSpc>
                  <a:spcPct val="100000"/>
                </a:lnSpc>
              </a:pPr>
              <a:r>
                <a:rPr sz="2000">
                  <a:latin typeface="Times New Roman" panose="02020603050405020304" charset="0"/>
                  <a:cs typeface="Times New Roman" panose="02020603050405020304" charset="0"/>
                </a:rPr>
                <a:t>In order to further obtain the appropriate slurry ratio and powder particle size, we use a combin</a:t>
              </a:r>
              <a:r>
                <a:rPr lang="en-US" sz="2000">
                  <a:latin typeface="Times New Roman" panose="02020603050405020304" charset="0"/>
                  <a:cs typeface="Times New Roman" panose="02020603050405020304" charset="0"/>
                </a:rPr>
                <a:t>ed method</a:t>
              </a:r>
              <a:r>
                <a:rPr sz="2000">
                  <a:latin typeface="Times New Roman" panose="02020603050405020304" charset="0"/>
                  <a:cs typeface="Times New Roman" panose="02020603050405020304" charset="0"/>
                </a:rPr>
                <a:t> of </a:t>
              </a:r>
              <a:r>
                <a:rPr sz="2000" b="1">
                  <a:latin typeface="Times New Roman" panose="02020603050405020304" charset="0"/>
                  <a:cs typeface="Times New Roman" panose="02020603050405020304" charset="0"/>
                </a:rPr>
                <a:t>theoretical analysis, literature search and reverse engineering</a:t>
              </a:r>
              <a:r>
                <a:rPr sz="2000">
                  <a:latin typeface="Times New Roman" panose="02020603050405020304" charset="0"/>
                  <a:cs typeface="Times New Roman" panose="02020603050405020304" charset="0"/>
                </a:rPr>
                <a:t>.</a:t>
              </a:r>
              <a:endParaRPr sz="2000">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r>
                <a:rPr sz="2000">
                  <a:latin typeface="Times New Roman" panose="02020603050405020304" charset="0"/>
                  <a:cs typeface="Times New Roman" panose="02020603050405020304" charset="0"/>
                </a:rPr>
                <a:t>we searched through the literature and found that the viscosity of the slurry will increase significantly when the volume of the powder exceeds </a:t>
              </a:r>
              <a:r>
                <a:rPr sz="2000" b="1" u="sng">
                  <a:latin typeface="Times New Roman" panose="02020603050405020304" charset="0"/>
                  <a:cs typeface="Times New Roman" panose="02020603050405020304" charset="0"/>
                </a:rPr>
                <a:t>60%</a:t>
              </a:r>
              <a:r>
                <a:rPr sz="2000">
                  <a:latin typeface="Times New Roman" panose="02020603050405020304" charset="0"/>
                  <a:cs typeface="Times New Roman" panose="02020603050405020304" charset="0"/>
                </a:rPr>
                <a:t>. </a:t>
              </a:r>
              <a:r>
                <a:rPr lang="en-US" sz="2000">
                  <a:latin typeface="Times New Roman" panose="02020603050405020304" charset="0"/>
                  <a:cs typeface="Times New Roman" panose="02020603050405020304" charset="0"/>
                </a:rPr>
                <a:t>As described in</a:t>
              </a:r>
              <a:r>
                <a:rPr sz="2000">
                  <a:latin typeface="Times New Roman" panose="02020603050405020304" charset="0"/>
                  <a:cs typeface="Times New Roman" panose="02020603050405020304" charset="0"/>
                </a:rPr>
                <a:t> the </a:t>
              </a:r>
              <a:r>
                <a:rPr sz="2000" b="1" u="sng">
                  <a:latin typeface="Times New Roman" panose="02020603050405020304" charset="0"/>
                  <a:cs typeface="Times New Roman" panose="02020603050405020304" charset="0"/>
                </a:rPr>
                <a:t>Krieger-Dougherty formula:  </a:t>
              </a:r>
              <a:endParaRPr sz="2000" b="1" u="sng">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r>
                <a:rPr lang="en-US" sz="2000">
                  <a:latin typeface="Times New Roman" panose="02020603050405020304" charset="0"/>
                  <a:cs typeface="Times New Roman" panose="02020603050405020304" charset="0"/>
                </a:rPr>
                <a:t>W</a:t>
              </a:r>
              <a:r>
                <a:rPr sz="2000">
                  <a:latin typeface="Times New Roman" panose="02020603050405020304" charset="0"/>
                  <a:cs typeface="Times New Roman" panose="02020603050405020304" charset="0"/>
                </a:rPr>
                <a:t>hen the </a:t>
              </a:r>
              <a:r>
                <a:rPr sz="2000" b="1" u="sng">
                  <a:latin typeface="Times New Roman" panose="02020603050405020304" charset="0"/>
                  <a:cs typeface="Times New Roman" panose="02020603050405020304" charset="0"/>
                </a:rPr>
                <a:t>mass fraction of the dispersant is about 2%</a:t>
              </a:r>
              <a:r>
                <a:rPr sz="2000">
                  <a:latin typeface="Times New Roman" panose="02020603050405020304" charset="0"/>
                  <a:cs typeface="Times New Roman" panose="02020603050405020304" charset="0"/>
                </a:rPr>
                <a:t>, the dispersant reduces the viscosity of the slurry to the greatest extent (the literature </a:t>
              </a:r>
              <a:r>
                <a:rPr lang="en-US" sz="2000">
                  <a:latin typeface="Times New Roman" panose="02020603050405020304" charset="0"/>
                  <a:cs typeface="Times New Roman" panose="02020603050405020304" charset="0"/>
                </a:rPr>
                <a:t>utilizes </a:t>
              </a:r>
              <a:r>
                <a:rPr sz="2000">
                  <a:latin typeface="Times New Roman" panose="02020603050405020304" charset="0"/>
                  <a:cs typeface="Times New Roman" panose="02020603050405020304" charset="0"/>
                </a:rPr>
                <a:t>the ester polymer dispersant KOS110).</a:t>
              </a:r>
              <a:endParaRPr sz="2000">
                <a:latin typeface="Times New Roman" panose="02020603050405020304" charset="0"/>
                <a:cs typeface="Times New Roman" panose="02020603050405020304" charset="0"/>
              </a:endParaRPr>
            </a:p>
          </p:txBody>
        </p:sp>
        <p:graphicFrame>
          <p:nvGraphicFramePr>
            <p:cNvPr id="3" name="对象 2"/>
            <p:cNvGraphicFramePr/>
            <p:nvPr/>
          </p:nvGraphicFramePr>
          <p:xfrm>
            <a:off x="2466" y="6912"/>
            <a:ext cx="4232" cy="709"/>
          </p:xfrm>
          <a:graphic>
            <a:graphicData uri="http://schemas.openxmlformats.org/presentationml/2006/ole">
              <mc:AlternateContent xmlns:mc="http://schemas.openxmlformats.org/markup-compatibility/2006">
                <mc:Choice xmlns:v="urn:schemas-microsoft-com:vml" Requires="v">
                  <p:oleObj spid="_x0000_s1030" name="" r:id="rId3" imgW="2404745" imgH="445770" progId="Equation.KSEE3">
                    <p:embed/>
                  </p:oleObj>
                </mc:Choice>
                <mc:Fallback>
                  <p:oleObj name="" r:id="rId3" imgW="2404745" imgH="445770" progId="Equation.KSEE3">
                    <p:embed/>
                    <p:pic>
                      <p:nvPicPr>
                        <p:cNvPr id="0" name="图片 3"/>
                        <p:cNvPicPr/>
                        <p:nvPr/>
                      </p:nvPicPr>
                      <p:blipFill>
                        <a:blip r:embed="rId4"/>
                        <a:stretch>
                          <a:fillRect/>
                        </a:stretch>
                      </p:blipFill>
                      <p:spPr>
                        <a:xfrm>
                          <a:off x="2466" y="6912"/>
                          <a:ext cx="4232" cy="709"/>
                        </a:xfrm>
                        <a:prstGeom prst="rect">
                          <a:avLst/>
                        </a:prstGeom>
                      </p:spPr>
                    </p:pic>
                  </p:oleObj>
                </mc:Fallback>
              </mc:AlternateContent>
            </a:graphicData>
          </a:graphic>
        </p:graphicFrame>
      </p:grpSp>
      <p:grpSp>
        <p:nvGrpSpPr>
          <p:cNvPr id="10" name="组合 9"/>
          <p:cNvGrpSpPr/>
          <p:nvPr/>
        </p:nvGrpSpPr>
        <p:grpSpPr>
          <a:xfrm>
            <a:off x="5459095" y="1200150"/>
            <a:ext cx="6504305" cy="5478145"/>
            <a:chOff x="8597" y="1890"/>
            <a:chExt cx="10243" cy="8627"/>
          </a:xfrm>
        </p:grpSpPr>
        <p:grpSp>
          <p:nvGrpSpPr>
            <p:cNvPr id="21" name="组合 20"/>
            <p:cNvGrpSpPr/>
            <p:nvPr/>
          </p:nvGrpSpPr>
          <p:grpSpPr>
            <a:xfrm>
              <a:off x="8806" y="1919"/>
              <a:ext cx="10034" cy="8598"/>
              <a:chOff x="8806" y="1919"/>
              <a:chExt cx="10034" cy="8598"/>
            </a:xfrm>
          </p:grpSpPr>
          <p:pic>
            <p:nvPicPr>
              <p:cNvPr id="11" name="图片 10" descr="image-20201112112136625"/>
              <p:cNvPicPr>
                <a:picLocks noChangeAspect="1"/>
              </p:cNvPicPr>
              <p:nvPr/>
            </p:nvPicPr>
            <p:blipFill>
              <a:blip r:embed="rId5"/>
              <a:srcRect t="50659" r="48041"/>
              <a:stretch>
                <a:fillRect/>
              </a:stretch>
            </p:blipFill>
            <p:spPr>
              <a:xfrm>
                <a:off x="13735" y="6212"/>
                <a:ext cx="5105" cy="4125"/>
              </a:xfrm>
              <a:prstGeom prst="rect">
                <a:avLst/>
              </a:prstGeom>
            </p:spPr>
          </p:pic>
          <p:pic>
            <p:nvPicPr>
              <p:cNvPr id="12" name="图片 11" descr="image-20201112112136625"/>
              <p:cNvPicPr>
                <a:picLocks noChangeAspect="1"/>
              </p:cNvPicPr>
              <p:nvPr/>
            </p:nvPicPr>
            <p:blipFill>
              <a:blip r:embed="rId5"/>
              <a:srcRect l="-369" t="-2134" r="49855" b="50729"/>
              <a:stretch>
                <a:fillRect/>
              </a:stretch>
            </p:blipFill>
            <p:spPr>
              <a:xfrm>
                <a:off x="8807" y="6211"/>
                <a:ext cx="4928" cy="4306"/>
              </a:xfrm>
              <a:prstGeom prst="rect">
                <a:avLst/>
              </a:prstGeom>
            </p:spPr>
          </p:pic>
          <p:pic>
            <p:nvPicPr>
              <p:cNvPr id="14" name="图片 13" descr="image-20201112111948928"/>
              <p:cNvPicPr>
                <a:picLocks noChangeAspect="1"/>
              </p:cNvPicPr>
              <p:nvPr/>
            </p:nvPicPr>
            <p:blipFill>
              <a:blip r:embed="rId6"/>
              <a:srcRect l="481" r="-2656" b="51924"/>
              <a:stretch>
                <a:fillRect/>
              </a:stretch>
            </p:blipFill>
            <p:spPr>
              <a:xfrm>
                <a:off x="8806" y="1919"/>
                <a:ext cx="10035" cy="4117"/>
              </a:xfrm>
              <a:prstGeom prst="rect">
                <a:avLst/>
              </a:prstGeom>
            </p:spPr>
          </p:pic>
        </p:grpSp>
        <p:sp>
          <p:nvSpPr>
            <p:cNvPr id="2" name="矩形 1"/>
            <p:cNvSpPr/>
            <p:nvPr/>
          </p:nvSpPr>
          <p:spPr>
            <a:xfrm>
              <a:off x="8677" y="1950"/>
              <a:ext cx="462" cy="4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 name="矩形 3"/>
            <p:cNvSpPr/>
            <p:nvPr/>
          </p:nvSpPr>
          <p:spPr>
            <a:xfrm>
              <a:off x="13840" y="1949"/>
              <a:ext cx="382" cy="3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8837" y="6464"/>
              <a:ext cx="382" cy="3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矩形 7"/>
            <p:cNvSpPr/>
            <p:nvPr/>
          </p:nvSpPr>
          <p:spPr>
            <a:xfrm>
              <a:off x="13840" y="6287"/>
              <a:ext cx="382" cy="3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nvGrpSpPr>
            <p:cNvPr id="9" name="组合 8"/>
            <p:cNvGrpSpPr/>
            <p:nvPr/>
          </p:nvGrpSpPr>
          <p:grpSpPr>
            <a:xfrm>
              <a:off x="8597" y="1890"/>
              <a:ext cx="5685" cy="4867"/>
              <a:chOff x="8124" y="2000"/>
              <a:chExt cx="5685" cy="4867"/>
            </a:xfrm>
          </p:grpSpPr>
          <p:sp>
            <p:nvSpPr>
              <p:cNvPr id="22" name="文本框 21"/>
              <p:cNvSpPr txBox="1"/>
              <p:nvPr/>
            </p:nvSpPr>
            <p:spPr>
              <a:xfrm>
                <a:off x="8124" y="2000"/>
                <a:ext cx="622" cy="580"/>
              </a:xfrm>
              <a:prstGeom prst="rect">
                <a:avLst/>
              </a:prstGeom>
              <a:noFill/>
            </p:spPr>
            <p:txBody>
              <a:bodyPr wrap="square" rtlCol="0">
                <a:spAutoFit/>
              </a:bodyPr>
              <a:p>
                <a:r>
                  <a:rPr lang="en-US" altLang="zh-CN" dirty="0"/>
                  <a:t>(a)</a:t>
                </a:r>
                <a:endParaRPr lang="en-US" altLang="zh-CN" dirty="0"/>
              </a:p>
            </p:txBody>
          </p:sp>
          <p:sp>
            <p:nvSpPr>
              <p:cNvPr id="23" name="文本框 22"/>
              <p:cNvSpPr txBox="1"/>
              <p:nvPr/>
            </p:nvSpPr>
            <p:spPr>
              <a:xfrm>
                <a:off x="13187" y="2000"/>
                <a:ext cx="622" cy="580"/>
              </a:xfrm>
              <a:prstGeom prst="rect">
                <a:avLst/>
              </a:prstGeom>
              <a:noFill/>
            </p:spPr>
            <p:txBody>
              <a:bodyPr wrap="square" rtlCol="0">
                <a:spAutoFit/>
              </a:bodyPr>
              <a:p>
                <a:r>
                  <a:rPr lang="en-US" altLang="zh-CN"/>
                  <a:t>(b)</a:t>
                </a:r>
                <a:endParaRPr lang="en-US" altLang="zh-CN"/>
              </a:p>
            </p:txBody>
          </p:sp>
          <p:sp>
            <p:nvSpPr>
              <p:cNvPr id="24" name="文本框 23"/>
              <p:cNvSpPr txBox="1"/>
              <p:nvPr/>
            </p:nvSpPr>
            <p:spPr>
              <a:xfrm>
                <a:off x="8124" y="6287"/>
                <a:ext cx="622" cy="580"/>
              </a:xfrm>
              <a:prstGeom prst="rect">
                <a:avLst/>
              </a:prstGeom>
              <a:noFill/>
            </p:spPr>
            <p:txBody>
              <a:bodyPr wrap="square" rtlCol="0">
                <a:spAutoFit/>
              </a:bodyPr>
              <a:p>
                <a:r>
                  <a:rPr lang="en-US" altLang="zh-CN" dirty="0"/>
                  <a:t>(c)</a:t>
                </a:r>
                <a:endParaRPr lang="en-US" altLang="zh-CN" dirty="0"/>
              </a:p>
            </p:txBody>
          </p:sp>
          <p:sp>
            <p:nvSpPr>
              <p:cNvPr id="25" name="文本框 24"/>
              <p:cNvSpPr txBox="1"/>
              <p:nvPr/>
            </p:nvSpPr>
            <p:spPr>
              <a:xfrm>
                <a:off x="13187" y="6287"/>
                <a:ext cx="622" cy="580"/>
              </a:xfrm>
              <a:prstGeom prst="rect">
                <a:avLst/>
              </a:prstGeom>
              <a:noFill/>
            </p:spPr>
            <p:txBody>
              <a:bodyPr wrap="square" rtlCol="0">
                <a:spAutoFit/>
              </a:bodyPr>
              <a:p>
                <a:r>
                  <a:rPr lang="en-US" altLang="zh-CN"/>
                  <a:t>(d)</a:t>
                </a:r>
                <a:endParaRPr lang="en-US" altLang="zh-CN"/>
              </a:p>
            </p:txBody>
          </p:sp>
        </p:grpSp>
      </p:grpSp>
      <p:sp>
        <p:nvSpPr>
          <p:cNvPr id="20" name="object 9"/>
          <p:cNvSpPr txBox="1"/>
          <p:nvPr/>
        </p:nvSpPr>
        <p:spPr>
          <a:xfrm>
            <a:off x="11764784" y="6466838"/>
            <a:ext cx="175895"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118100" y="1218565"/>
            <a:ext cx="6997700" cy="5474970"/>
            <a:chOff x="8060" y="1919"/>
            <a:chExt cx="11020" cy="8622"/>
          </a:xfrm>
        </p:grpSpPr>
        <p:grpSp>
          <p:nvGrpSpPr>
            <p:cNvPr id="6" name="组合 5"/>
            <p:cNvGrpSpPr/>
            <p:nvPr/>
          </p:nvGrpSpPr>
          <p:grpSpPr>
            <a:xfrm>
              <a:off x="8366" y="1919"/>
              <a:ext cx="10715" cy="8623"/>
              <a:chOff x="8366" y="1919"/>
              <a:chExt cx="10715" cy="8623"/>
            </a:xfrm>
          </p:grpSpPr>
          <p:pic>
            <p:nvPicPr>
              <p:cNvPr id="4" name="图片 3"/>
              <p:cNvPicPr>
                <a:picLocks noChangeAspect="1"/>
              </p:cNvPicPr>
              <p:nvPr/>
            </p:nvPicPr>
            <p:blipFill>
              <a:blip r:embed="rId1"/>
              <a:srcRect l="47640" t="-1560" r="-429"/>
              <a:stretch>
                <a:fillRect/>
              </a:stretch>
            </p:blipFill>
            <p:spPr>
              <a:xfrm>
                <a:off x="8366" y="1920"/>
                <a:ext cx="5345" cy="4362"/>
              </a:xfrm>
              <a:prstGeom prst="rect">
                <a:avLst/>
              </a:prstGeom>
            </p:spPr>
          </p:pic>
          <p:pic>
            <p:nvPicPr>
              <p:cNvPr id="3" name="图片 2"/>
              <p:cNvPicPr>
                <a:picLocks noChangeAspect="1"/>
              </p:cNvPicPr>
              <p:nvPr/>
            </p:nvPicPr>
            <p:blipFill>
              <a:blip r:embed="rId2"/>
              <a:stretch>
                <a:fillRect/>
              </a:stretch>
            </p:blipFill>
            <p:spPr>
              <a:xfrm>
                <a:off x="8515" y="6648"/>
                <a:ext cx="10566" cy="3895"/>
              </a:xfrm>
              <a:prstGeom prst="rect">
                <a:avLst/>
              </a:prstGeom>
            </p:spPr>
          </p:pic>
          <p:pic>
            <p:nvPicPr>
              <p:cNvPr id="2" name="图片 1" descr="image-20201113171827946"/>
              <p:cNvPicPr>
                <a:picLocks noChangeAspect="1"/>
              </p:cNvPicPr>
              <p:nvPr/>
            </p:nvPicPr>
            <p:blipFill>
              <a:blip r:embed="rId3"/>
              <a:srcRect l="3607"/>
              <a:stretch>
                <a:fillRect/>
              </a:stretch>
            </p:blipFill>
            <p:spPr>
              <a:xfrm>
                <a:off x="13711" y="1919"/>
                <a:ext cx="5369" cy="4363"/>
              </a:xfrm>
              <a:prstGeom prst="rect">
                <a:avLst/>
              </a:prstGeom>
            </p:spPr>
          </p:pic>
        </p:grpSp>
        <p:sp>
          <p:nvSpPr>
            <p:cNvPr id="22" name="文本框 21"/>
            <p:cNvSpPr txBox="1"/>
            <p:nvPr/>
          </p:nvSpPr>
          <p:spPr>
            <a:xfrm>
              <a:off x="8060" y="2000"/>
              <a:ext cx="622" cy="580"/>
            </a:xfrm>
            <a:prstGeom prst="rect">
              <a:avLst/>
            </a:prstGeom>
            <a:noFill/>
          </p:spPr>
          <p:txBody>
            <a:bodyPr wrap="square" rtlCol="0">
              <a:spAutoFit/>
            </a:bodyPr>
            <a:p>
              <a:r>
                <a:rPr lang="en-US" altLang="zh-CN" dirty="0"/>
                <a:t>(a)</a:t>
              </a:r>
              <a:endParaRPr lang="en-US" altLang="zh-CN" dirty="0"/>
            </a:p>
          </p:txBody>
        </p:sp>
        <p:sp>
          <p:nvSpPr>
            <p:cNvPr id="23" name="文本框 22"/>
            <p:cNvSpPr txBox="1"/>
            <p:nvPr/>
          </p:nvSpPr>
          <p:spPr>
            <a:xfrm>
              <a:off x="13417" y="2000"/>
              <a:ext cx="622" cy="580"/>
            </a:xfrm>
            <a:prstGeom prst="rect">
              <a:avLst/>
            </a:prstGeom>
            <a:noFill/>
          </p:spPr>
          <p:txBody>
            <a:bodyPr wrap="square" rtlCol="0">
              <a:spAutoFit/>
            </a:bodyPr>
            <a:p>
              <a:r>
                <a:rPr lang="en-US" altLang="zh-CN"/>
                <a:t>(b)</a:t>
              </a:r>
              <a:endParaRPr lang="en-US" altLang="zh-CN"/>
            </a:p>
          </p:txBody>
        </p:sp>
        <p:sp>
          <p:nvSpPr>
            <p:cNvPr id="24" name="文本框 23"/>
            <p:cNvSpPr txBox="1"/>
            <p:nvPr/>
          </p:nvSpPr>
          <p:spPr>
            <a:xfrm>
              <a:off x="8203" y="6537"/>
              <a:ext cx="622" cy="580"/>
            </a:xfrm>
            <a:prstGeom prst="rect">
              <a:avLst/>
            </a:prstGeom>
            <a:noFill/>
          </p:spPr>
          <p:txBody>
            <a:bodyPr wrap="square" rtlCol="0">
              <a:spAutoFit/>
            </a:bodyPr>
            <a:p>
              <a:r>
                <a:rPr lang="en-US" altLang="zh-CN" dirty="0"/>
                <a:t>(c)</a:t>
              </a:r>
              <a:endParaRPr lang="en-US" altLang="zh-CN" dirty="0"/>
            </a:p>
          </p:txBody>
        </p:sp>
        <p:sp>
          <p:nvSpPr>
            <p:cNvPr id="7" name="矩形 6"/>
            <p:cNvSpPr/>
            <p:nvPr/>
          </p:nvSpPr>
          <p:spPr>
            <a:xfrm>
              <a:off x="9360" y="2280"/>
              <a:ext cx="720" cy="3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4" cstate="print"/>
            <a:stretch>
              <a:fillRect/>
            </a:stretch>
          </p:blipFill>
          <p:spPr>
            <a:xfrm>
              <a:off x="164592" y="237997"/>
              <a:ext cx="9969500" cy="140400"/>
            </a:xfrm>
            <a:prstGeom prst="rect">
              <a:avLst/>
            </a:prstGeom>
            <a:ln>
              <a:noFill/>
            </a:ln>
          </p:spPr>
        </p:pic>
        <p:pic>
          <p:nvPicPr>
            <p:cNvPr id="17" name="object 5"/>
            <p:cNvPicPr/>
            <p:nvPr/>
          </p:nvPicPr>
          <p:blipFill>
            <a:blip r:embed="rId5" cstate="print"/>
            <a:stretch>
              <a:fillRect/>
            </a:stretch>
          </p:blipFill>
          <p:spPr>
            <a:xfrm>
              <a:off x="9767062" y="80517"/>
              <a:ext cx="2146300" cy="864870"/>
            </a:xfrm>
            <a:prstGeom prst="rect">
              <a:avLst/>
            </a:prstGeom>
          </p:spPr>
        </p:pic>
      </p:grpSp>
      <p:sp>
        <p:nvSpPr>
          <p:cNvPr id="18" name="object 6"/>
          <p:cNvSpPr/>
          <p:nvPr/>
        </p:nvSpPr>
        <p:spPr>
          <a:xfrm>
            <a:off x="247650" y="1068082"/>
            <a:ext cx="115200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9" name="object 7"/>
          <p:cNvSpPr txBox="1">
            <a:spLocks noGrp="1"/>
          </p:cNvSpPr>
          <p:nvPr>
            <p:ph type="title"/>
          </p:nvPr>
        </p:nvSpPr>
        <p:spPr>
          <a:xfrm>
            <a:off x="326390" y="458470"/>
            <a:ext cx="634238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3.4</a:t>
            </a:r>
            <a:r>
              <a:rPr sz="3200" b="1" spc="-50" dirty="0">
                <a:effectLst/>
                <a:latin typeface="Times New Roman" panose="02020603050405020304" charset="0"/>
                <a:cs typeface="Times New Roman" panose="02020603050405020304" charset="0"/>
                <a:sym typeface="+mn-ea"/>
              </a:rPr>
              <a:t> Methodology</a:t>
            </a:r>
            <a:r>
              <a:rPr lang="en-US" sz="3200" b="1" spc="-50" dirty="0">
                <a:effectLst/>
                <a:latin typeface="Times New Roman" panose="02020603050405020304" charset="0"/>
                <a:cs typeface="Times New Roman" panose="02020603050405020304" charset="0"/>
                <a:sym typeface="+mn-ea"/>
              </a:rPr>
              <a:t> —— Effects of PSD</a:t>
            </a:r>
            <a:endParaRPr lang="en-US" sz="3200" b="1" spc="-50" dirty="0">
              <a:effectLst/>
              <a:latin typeface="Times New Roman" panose="02020603050405020304" charset="0"/>
              <a:cs typeface="Times New Roman" panose="02020603050405020304" charset="0"/>
              <a:sym typeface="+mn-ea"/>
            </a:endParaRPr>
          </a:p>
        </p:txBody>
      </p:sp>
      <p:sp>
        <p:nvSpPr>
          <p:cNvPr id="20" name="object 9"/>
          <p:cNvSpPr txBox="1"/>
          <p:nvPr/>
        </p:nvSpPr>
        <p:spPr>
          <a:xfrm>
            <a:off x="11764784" y="6466838"/>
            <a:ext cx="175895" cy="211455"/>
          </a:xfrm>
          <a:prstGeom prst="rect">
            <a:avLst/>
          </a:prstGeom>
        </p:spPr>
        <p:txBody>
          <a:bodyPr vert="horz" wrap="square" lIns="0" tIns="0" rIns="0" bIns="0" rtlCol="0">
            <a:spAutoFit/>
          </a:bodyPr>
          <a:lstStyle/>
          <a:p>
            <a:pPr marL="38100">
              <a:lnSpc>
                <a:spcPts val="1650"/>
              </a:lnSpc>
            </a:pPr>
            <a:fld id="{81D60167-4931-47E6-BA6A-407CBD079E47}" type="slidenum">
              <a:rPr dirty="0">
                <a:latin typeface="Arial" panose="020B0604020202020204"/>
                <a:cs typeface="Arial" panose="020B0604020202020204"/>
              </a:rPr>
            </a:fld>
            <a:endParaRPr dirty="0">
              <a:latin typeface="Arial" panose="020B0604020202020204"/>
              <a:cs typeface="Arial" panose="020B0604020202020204"/>
            </a:endParaRPr>
          </a:p>
        </p:txBody>
      </p:sp>
      <p:sp>
        <p:nvSpPr>
          <p:cNvPr id="5" name="文本框 4"/>
          <p:cNvSpPr txBox="1"/>
          <p:nvPr/>
        </p:nvSpPr>
        <p:spPr>
          <a:xfrm>
            <a:off x="326390" y="1218565"/>
            <a:ext cx="4826635" cy="5631180"/>
          </a:xfrm>
          <a:prstGeom prst="rect">
            <a:avLst/>
          </a:prstGeom>
          <a:noFill/>
        </p:spPr>
        <p:txBody>
          <a:bodyPr wrap="square" rtlCol="0" anchor="t">
            <a:spAutoFit/>
          </a:bodyPr>
          <a:lstStyle/>
          <a:p>
            <a:pPr algn="just">
              <a:lnSpc>
                <a:spcPct val="100000"/>
              </a:lnSpc>
            </a:pPr>
            <a:r>
              <a:rPr sz="2000">
                <a:latin typeface="Times New Roman" panose="02020603050405020304" charset="0"/>
                <a:cs typeface="Times New Roman" panose="02020603050405020304" charset="0"/>
              </a:rPr>
              <a:t>In order to further improve the fluidity and sintering properties of the slurry, we also investigated the influence of the </a:t>
            </a:r>
            <a:r>
              <a:rPr sz="2000" b="1" u="sng">
                <a:latin typeface="Times New Roman" panose="02020603050405020304" charset="0"/>
                <a:cs typeface="Times New Roman" panose="02020603050405020304" charset="0"/>
              </a:rPr>
              <a:t>powder particle size distribution (PSD)</a:t>
            </a:r>
            <a:r>
              <a:rPr sz="2000">
                <a:latin typeface="Times New Roman" panose="02020603050405020304" charset="0"/>
                <a:cs typeface="Times New Roman" panose="02020603050405020304" charset="0"/>
              </a:rPr>
              <a:t>. Previous theoretical and experimental studies have shown that the appropriate broad-peak size distribution of the particles in the suspension increases the apparent density of the green body on the one hand; on the other hand, the presence of coarse particles in the suspension can cause shear-thinning (shear-thinning) </a:t>
            </a:r>
            <a:r>
              <a:rPr lang="en-US" sz="2000">
                <a:latin typeface="Times New Roman" panose="02020603050405020304" charset="0"/>
                <a:cs typeface="Times New Roman" panose="02020603050405020304" charset="0"/>
              </a:rPr>
              <a:t>b</a:t>
            </a:r>
            <a:r>
              <a:rPr sz="2000">
                <a:latin typeface="Times New Roman" panose="02020603050405020304" charset="0"/>
                <a:cs typeface="Times New Roman" panose="02020603050405020304" charset="0"/>
              </a:rPr>
              <a:t>ehavior, so that the compaction efficiency increases with the width of the </a:t>
            </a:r>
            <a:r>
              <a:rPr lang="en-US" sz="2000">
                <a:latin typeface="Times New Roman" panose="02020603050405020304" charset="0"/>
                <a:cs typeface="Times New Roman" panose="02020603050405020304" charset="0"/>
              </a:rPr>
              <a:t>PSD</a:t>
            </a:r>
            <a:r>
              <a:rPr sz="2000">
                <a:latin typeface="Times New Roman" panose="02020603050405020304" charset="0"/>
                <a:cs typeface="Times New Roman" panose="02020603050405020304" charset="0"/>
              </a:rPr>
              <a:t>. </a:t>
            </a:r>
            <a:endParaRPr sz="2000">
              <a:latin typeface="Times New Roman" panose="02020603050405020304" charset="0"/>
              <a:cs typeface="Times New Roman" panose="02020603050405020304" charset="0"/>
            </a:endParaRPr>
          </a:p>
          <a:p>
            <a:pPr algn="just">
              <a:lnSpc>
                <a:spcPct val="100000"/>
              </a:lnSpc>
            </a:pPr>
            <a:endParaRPr sz="2000">
              <a:latin typeface="Times New Roman" panose="02020603050405020304" charset="0"/>
              <a:cs typeface="Times New Roman" panose="02020603050405020304" charset="0"/>
            </a:endParaRPr>
          </a:p>
          <a:p>
            <a:pPr algn="just">
              <a:lnSpc>
                <a:spcPct val="100000"/>
              </a:lnSpc>
            </a:pPr>
            <a:r>
              <a:rPr sz="2000">
                <a:latin typeface="Times New Roman" panose="02020603050405020304" charset="0"/>
                <a:cs typeface="Times New Roman" panose="02020603050405020304" charset="0"/>
              </a:rPr>
              <a:t>Further research shows that when </a:t>
            </a:r>
            <a:r>
              <a:rPr sz="2000" b="1" u="sng">
                <a:latin typeface="Times New Roman" panose="02020603050405020304" charset="0"/>
                <a:cs typeface="Times New Roman" panose="02020603050405020304" charset="0"/>
              </a:rPr>
              <a:t>the mass ratio of coarse and fine particles is around 7:3</a:t>
            </a:r>
            <a:r>
              <a:rPr sz="2000">
                <a:latin typeface="Times New Roman" panose="02020603050405020304" charset="0"/>
                <a:cs typeface="Times New Roman" panose="02020603050405020304" charset="0"/>
              </a:rPr>
              <a:t>, the viscosity of the slurry </a:t>
            </a:r>
            <a:r>
              <a:rPr lang="en-US" sz="2000">
                <a:latin typeface="Times New Roman" panose="02020603050405020304" charset="0"/>
                <a:cs typeface="Times New Roman" panose="02020603050405020304" charset="0"/>
              </a:rPr>
              <a:t>reaches its</a:t>
            </a:r>
            <a:r>
              <a:rPr sz="2000">
                <a:latin typeface="Times New Roman" panose="02020603050405020304" charset="0"/>
                <a:cs typeface="Times New Roman" panose="02020603050405020304" charset="0"/>
              </a:rPr>
              <a:t> minimum.</a:t>
            </a:r>
            <a:endParaRPr sz="200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8141</Words>
  <Application>WPS 演示</Application>
  <PresentationFormat>宽屏</PresentationFormat>
  <Paragraphs>174</Paragraphs>
  <Slides>14</Slides>
  <Notes>14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6" baseType="lpstr">
      <vt:lpstr>Arial</vt:lpstr>
      <vt:lpstr>SimSun</vt:lpstr>
      <vt:lpstr>Wingdings</vt:lpstr>
      <vt:lpstr>Arial</vt:lpstr>
      <vt:lpstr>Times New Roman</vt:lpstr>
      <vt:lpstr>FZDaHei-B02S</vt:lpstr>
      <vt:lpstr>SimHei</vt:lpstr>
      <vt:lpstr>Calibri</vt:lpstr>
      <vt:lpstr>Microsoft YaHei</vt:lpstr>
      <vt:lpstr>Arial Unicode MS</vt:lpstr>
      <vt:lpstr>Office Theme</vt:lpstr>
      <vt:lpstr>Equation.KSEE3</vt:lpstr>
      <vt:lpstr>Stereolithography 3D printing of ZrO2 ceramics suitable for CAD enhanced honeycomb Heterogeneous catalysts matrix</vt:lpstr>
      <vt:lpstr>1.1 Introduction —— Heterogeneous catalysts</vt:lpstr>
      <vt:lpstr>1.2 Introduction —— Stereolithography </vt:lpstr>
      <vt:lpstr>2.1 Challenges —— Mechanical Properities</vt:lpstr>
      <vt:lpstr>2.2 Challenges —— Optical Properities</vt:lpstr>
      <vt:lpstr>3.1 Methodology —— Theoretical Analysis</vt:lpstr>
      <vt:lpstr>3.2 Methodology —— Reverse Engineering</vt:lpstr>
      <vt:lpstr>3.3 Methodology —— Literature Search</vt:lpstr>
      <vt:lpstr>3.4 Methodology —— Effects of PSD</vt:lpstr>
      <vt:lpstr>3.5 Methodology —— CAD design and Flow field FEA</vt:lpstr>
      <vt:lpstr>4.1 Experiments —— Ceramic Powder Preparation</vt:lpstr>
      <vt:lpstr>4.2 Experiments —— Slurry and Sample Preparation</vt:lpstr>
      <vt:lpstr>4.3 Experiments —— Debinding and Sintering Process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量子点的合成与性能调控</dc:title>
  <dc:creator/>
  <cp:lastModifiedBy>邵东一中_张锦程</cp:lastModifiedBy>
  <cp:revision>863</cp:revision>
  <dcterms:created xsi:type="dcterms:W3CDTF">2020-07-17T14:59:00Z</dcterms:created>
  <dcterms:modified xsi:type="dcterms:W3CDTF">2020-12-11T08:45:33Z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2020-07-15T00:00:00Z</vt:filetime>
  </property>
  <property fmtid="{D5CDD505-2E9C-101B-9397-08002B2CF9AE}" pid="3" name="Creator">
    <vt:lpwstr>WPS 演示</vt:lpwstr>
  </property>
  <property fmtid="{D5CDD505-2E9C-101B-9397-08002B2CF9AE}" pid="4" name="LastSaved">
    <vt:filetime>2020-07-17T00:00:00Z</vt:filetime>
  </property>
  <property fmtid="{D5CDD505-2E9C-101B-9397-08002B2CF9AE}" pid="5" name="KSOProductBuildVer">
    <vt:lpwstr>2052-11.1.0.10132</vt:lpwstr>
  </property>
</Properties>
</file>